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14" r:id="rId2"/>
    <p:sldId id="257" r:id="rId3"/>
    <p:sldId id="260" r:id="rId4"/>
    <p:sldId id="315" r:id="rId5"/>
    <p:sldId id="267" r:id="rId6"/>
    <p:sldId id="316" r:id="rId7"/>
    <p:sldId id="317" r:id="rId8"/>
    <p:sldId id="318" r:id="rId9"/>
    <p:sldId id="270" r:id="rId10"/>
    <p:sldId id="272" r:id="rId11"/>
    <p:sldId id="304" r:id="rId12"/>
    <p:sldId id="307" r:id="rId13"/>
    <p:sldId id="313" r:id="rId14"/>
  </p:sldIdLst>
  <p:sldSz cx="9144000" cy="6858000" type="screen4x3"/>
  <p:notesSz cx="6858000" cy="9144000"/>
  <p:photoAlbum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99" d="100"/>
          <a:sy n="99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F960A-60DA-4BF3-9A76-730C6D03CD3A}" type="datetimeFigureOut">
              <a:rPr lang="hr-HR" smtClean="0"/>
              <a:t>31.5.2012.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3459D-F580-4AF8-9563-76BC429923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367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3459D-F580-4AF8-9563-76BC42992304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936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31FF4C6-1257-460E-A8DE-4BEFD2905369}" type="datetimeFigureOut">
              <a:rPr lang="hr-HR" smtClean="0"/>
              <a:t>31.5.2012.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ED97E4-760A-40F1-B9B1-4E54265F4890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F4C6-1257-460E-A8DE-4BEFD2905369}" type="datetimeFigureOut">
              <a:rPr lang="hr-HR" smtClean="0"/>
              <a:t>31.5.2012.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97E4-760A-40F1-B9B1-4E54265F48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F4C6-1257-460E-A8DE-4BEFD2905369}" type="datetimeFigureOut">
              <a:rPr lang="hr-HR" smtClean="0"/>
              <a:t>31.5.2012.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97E4-760A-40F1-B9B1-4E54265F48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F4C6-1257-460E-A8DE-4BEFD2905369}" type="datetimeFigureOut">
              <a:rPr lang="hr-HR" smtClean="0"/>
              <a:t>31.5.2012.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97E4-760A-40F1-B9B1-4E54265F48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F4C6-1257-460E-A8DE-4BEFD2905369}" type="datetimeFigureOut">
              <a:rPr lang="hr-HR" smtClean="0"/>
              <a:t>31.5.2012.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97E4-760A-40F1-B9B1-4E54265F48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F4C6-1257-460E-A8DE-4BEFD2905369}" type="datetimeFigureOut">
              <a:rPr lang="hr-HR" smtClean="0"/>
              <a:t>31.5.2012.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97E4-760A-40F1-B9B1-4E54265F4890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F4C6-1257-460E-A8DE-4BEFD2905369}" type="datetimeFigureOut">
              <a:rPr lang="hr-HR" smtClean="0"/>
              <a:t>31.5.2012.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97E4-760A-40F1-B9B1-4E54265F48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F4C6-1257-460E-A8DE-4BEFD2905369}" type="datetimeFigureOut">
              <a:rPr lang="hr-HR" smtClean="0"/>
              <a:t>31.5.2012.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97E4-760A-40F1-B9B1-4E54265F48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F4C6-1257-460E-A8DE-4BEFD2905369}" type="datetimeFigureOut">
              <a:rPr lang="hr-HR" smtClean="0"/>
              <a:t>31.5.2012.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97E4-760A-40F1-B9B1-4E54265F48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F4C6-1257-460E-A8DE-4BEFD2905369}" type="datetimeFigureOut">
              <a:rPr lang="hr-HR" smtClean="0"/>
              <a:t>31.5.2012.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97E4-760A-40F1-B9B1-4E54265F4890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F4C6-1257-460E-A8DE-4BEFD2905369}" type="datetimeFigureOut">
              <a:rPr lang="hr-HR" smtClean="0"/>
              <a:t>31.5.2012.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97E4-760A-40F1-B9B1-4E54265F489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31FF4C6-1257-460E-A8DE-4BEFD2905369}" type="datetimeFigureOut">
              <a:rPr lang="hr-HR" smtClean="0"/>
              <a:t>31.5.2012.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EED97E4-760A-40F1-B9B1-4E54265F489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os-amohorovicica-matulji.skole.hr/upload/os-amohorovicica-matulji/images/multistatic/24/Image/moh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>
          <a:xfrm>
            <a:off x="468313" y="476672"/>
            <a:ext cx="8278812" cy="72008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2800" dirty="0" smtClean="0">
                <a:solidFill>
                  <a:schemeClr val="tx1"/>
                </a:solidFill>
              </a:rPr>
              <a:t>OŠ “ DR. ANDRIJA MOHOROVIČIĆ “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8313" y="1340768"/>
            <a:ext cx="8351837" cy="5183857"/>
          </a:xfrm>
        </p:spPr>
        <p:txBody>
          <a:bodyPr rtlCol="0">
            <a:normAutofit fontScale="55000" lnSpcReduction="20000"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endParaRPr lang="hr-HR" sz="5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5800" b="1" dirty="0" smtClean="0">
                <a:solidFill>
                  <a:schemeClr val="tx1"/>
                </a:solidFill>
              </a:rPr>
              <a:t>ZAJEDNO DO ZDRAVLJA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hr-HR" sz="2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2600" dirty="0" smtClean="0">
                <a:solidFill>
                  <a:schemeClr val="tx1"/>
                </a:solidFill>
              </a:rPr>
              <a:t>Organizacija: Općina Matulji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hr-HR" sz="26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3200" u="sng" dirty="0" smtClean="0">
                <a:solidFill>
                  <a:schemeClr val="tx1"/>
                </a:solidFill>
              </a:rPr>
              <a:t>Sudjelovali učenici i učiteljice: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hr-HR" sz="3200" u="sng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MATIČNA ŠKOLA: 1.a i 3.b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                                ( Mirjana </a:t>
            </a:r>
            <a:r>
              <a:rPr lang="hr-HR" sz="2400" dirty="0" err="1" smtClean="0">
                <a:solidFill>
                  <a:schemeClr val="tx1"/>
                </a:solidFill>
              </a:rPr>
              <a:t>Ivaničić</a:t>
            </a:r>
            <a:r>
              <a:rPr lang="hr-HR" sz="2400" dirty="0" smtClean="0">
                <a:solidFill>
                  <a:schemeClr val="tx1"/>
                </a:solidFill>
              </a:rPr>
              <a:t> i Željka </a:t>
            </a:r>
            <a:r>
              <a:rPr lang="hr-HR" sz="2400" dirty="0" err="1" smtClean="0">
                <a:solidFill>
                  <a:schemeClr val="tx1"/>
                </a:solidFill>
              </a:rPr>
              <a:t>Šac</a:t>
            </a:r>
            <a:r>
              <a:rPr lang="hr-HR" sz="2400" dirty="0" smtClean="0">
                <a:solidFill>
                  <a:schemeClr val="tx1"/>
                </a:solidFill>
              </a:rPr>
              <a:t> )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PŠ JUŠIĆI: 1. i 2. razred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                                ( Alenka </a:t>
            </a:r>
            <a:r>
              <a:rPr lang="hr-HR" sz="2400" dirty="0" err="1" smtClean="0">
                <a:solidFill>
                  <a:schemeClr val="tx1"/>
                </a:solidFill>
              </a:rPr>
              <a:t>Boras</a:t>
            </a:r>
            <a:r>
              <a:rPr lang="hr-HR" sz="2400" dirty="0" smtClean="0">
                <a:solidFill>
                  <a:schemeClr val="tx1"/>
                </a:solidFill>
              </a:rPr>
              <a:t> Mandić i </a:t>
            </a:r>
            <a:r>
              <a:rPr lang="hr-HR" sz="2400" dirty="0" err="1" smtClean="0">
                <a:solidFill>
                  <a:schemeClr val="tx1"/>
                </a:solidFill>
              </a:rPr>
              <a:t>Boženka</a:t>
            </a:r>
            <a:r>
              <a:rPr lang="hr-HR" sz="2400" dirty="0" smtClean="0">
                <a:solidFill>
                  <a:schemeClr val="tx1"/>
                </a:solidFill>
              </a:rPr>
              <a:t> Zorić )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PŠ RUKAVAC: 2. i 3. razred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                                ( Nataša </a:t>
            </a:r>
            <a:r>
              <a:rPr lang="hr-HR" sz="2400" dirty="0" err="1" smtClean="0">
                <a:solidFill>
                  <a:schemeClr val="tx1"/>
                </a:solidFill>
              </a:rPr>
              <a:t>Jedriško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hr-HR" sz="2400" dirty="0" err="1" smtClean="0">
                <a:solidFill>
                  <a:schemeClr val="tx1"/>
                </a:solidFill>
              </a:rPr>
              <a:t>Širola</a:t>
            </a:r>
            <a:r>
              <a:rPr lang="hr-HR" sz="2400" dirty="0" smtClean="0">
                <a:solidFill>
                  <a:schemeClr val="tx1"/>
                </a:solidFill>
              </a:rPr>
              <a:t> i Nada </a:t>
            </a:r>
            <a:r>
              <a:rPr lang="hr-HR" sz="2400" dirty="0" err="1" smtClean="0">
                <a:solidFill>
                  <a:schemeClr val="tx1"/>
                </a:solidFill>
              </a:rPr>
              <a:t>Plazibat</a:t>
            </a:r>
            <a:r>
              <a:rPr lang="hr-HR" sz="2400" dirty="0" smtClean="0">
                <a:solidFill>
                  <a:schemeClr val="tx1"/>
                </a:solidFill>
              </a:rPr>
              <a:t> )</a:t>
            </a:r>
            <a:r>
              <a:rPr lang="hr-HR" sz="2400" i="1" dirty="0" smtClean="0"/>
              <a:t>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hr-HR" sz="2400" i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2600" dirty="0" smtClean="0">
                <a:solidFill>
                  <a:schemeClr val="tx1"/>
                </a:solidFill>
                <a:cs typeface="Calibri" pitchFamily="34" charset="0"/>
              </a:rPr>
              <a:t>Dekoracija štandova:   </a:t>
            </a:r>
            <a:r>
              <a:rPr lang="hr-HR" sz="2600" dirty="0" err="1" smtClean="0">
                <a:solidFill>
                  <a:schemeClr val="tx1"/>
                </a:solidFill>
                <a:cs typeface="Calibri" pitchFamily="34" charset="0"/>
              </a:rPr>
              <a:t>Dorijana</a:t>
            </a:r>
            <a:r>
              <a:rPr lang="hr-HR" sz="2600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hr-HR" sz="2600" dirty="0" err="1" smtClean="0">
                <a:solidFill>
                  <a:schemeClr val="tx1"/>
                </a:solidFill>
                <a:cs typeface="Calibri" pitchFamily="34" charset="0"/>
              </a:rPr>
              <a:t>Mavar</a:t>
            </a:r>
            <a:endParaRPr lang="hr-HR" sz="2600" dirty="0" smtClean="0">
              <a:solidFill>
                <a:schemeClr val="tx1"/>
              </a:solidFill>
              <a:cs typeface="Calibri" pitchFamily="34" charset="0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2600" dirty="0" smtClean="0">
                <a:solidFill>
                  <a:schemeClr val="tx1"/>
                </a:solidFill>
                <a:cs typeface="Calibri" pitchFamily="34" charset="0"/>
              </a:rPr>
              <a:t>Foto:  Astrid Krizman   </a:t>
            </a:r>
            <a:r>
              <a:rPr lang="hr-HR" sz="2200" dirty="0" smtClean="0">
                <a:solidFill>
                  <a:schemeClr val="tx1"/>
                </a:solidFill>
                <a:cs typeface="Calibri" pitchFamily="34" charset="0"/>
              </a:rPr>
              <a:t>                                                                                                           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2200" dirty="0" smtClean="0">
                <a:solidFill>
                  <a:schemeClr val="tx1"/>
                </a:solidFill>
                <a:cs typeface="Calibri" pitchFamily="34" charset="0"/>
              </a:rPr>
              <a:t>                                             </a:t>
            </a:r>
            <a:r>
              <a:rPr lang="hr-HR" sz="11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hr-HR" sz="1100" i="1" dirty="0" smtClean="0">
                <a:latin typeface="Verdana" pitchFamily="34" charset="0"/>
              </a:rPr>
              <a:t>Dr. Andrija Mohorovičić</a:t>
            </a:r>
            <a:endParaRPr lang="hr-HR" sz="1100" dirty="0" smtClean="0"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1100" i="1" dirty="0" smtClean="0">
                <a:latin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1100" i="1" dirty="0" smtClean="0">
                <a:latin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učenjak, akademik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hr-HR" sz="2600" dirty="0" smtClean="0">
                <a:solidFill>
                  <a:schemeClr val="tx1"/>
                </a:solidFill>
              </a:rPr>
              <a:t>Matulji</a:t>
            </a:r>
            <a:r>
              <a:rPr lang="hr-HR" sz="2600" dirty="0">
                <a:solidFill>
                  <a:schemeClr val="tx1"/>
                </a:solidFill>
              </a:rPr>
              <a:t>, 26.05.2012</a:t>
            </a:r>
            <a:r>
              <a:rPr lang="hr-HR" sz="2600" dirty="0" smtClean="0">
                <a:solidFill>
                  <a:schemeClr val="tx1"/>
                </a:solidFill>
              </a:rPr>
              <a:t>.</a:t>
            </a:r>
            <a:r>
              <a:rPr lang="hr-HR" sz="2600" i="1" dirty="0" smtClean="0"/>
              <a:t>                                                </a:t>
            </a:r>
            <a:r>
              <a:rPr lang="hr-HR" sz="1100" i="1" dirty="0" smtClean="0">
                <a:latin typeface="Verdana" pitchFamily="34" charset="0"/>
              </a:rPr>
              <a:t>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defRPr/>
            </a:pPr>
            <a:r>
              <a:rPr lang="hr-HR" sz="1100" i="1" dirty="0" smtClean="0">
                <a:latin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i sveučilišni profesor</a:t>
            </a:r>
            <a:endParaRPr lang="hr-HR" sz="1100" dirty="0" smtClean="0">
              <a:latin typeface="Times New Roman" pitchFamily="18" charset="0"/>
            </a:endParaRPr>
          </a:p>
          <a:p>
            <a:pPr fontAlgn="auto">
              <a:spcAft>
                <a:spcPts val="1000"/>
              </a:spcAft>
              <a:buFont typeface="Wingdings"/>
              <a:buNone/>
              <a:defRPr/>
            </a:pPr>
            <a:r>
              <a:rPr lang="hr-HR" sz="1100" i="1" dirty="0" smtClean="0">
                <a:latin typeface="Verdana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(23.01.1857-18.12.1936) </a:t>
            </a:r>
            <a:r>
              <a:rPr lang="hr-HR" sz="1100" dirty="0" smtClean="0">
                <a:latin typeface="Times New Roman" pitchFamily="18" charset="0"/>
              </a:rPr>
              <a:t>	</a:t>
            </a:r>
            <a:endParaRPr lang="hr-HR" sz="1100" dirty="0">
              <a:latin typeface="Times New Roman" pitchFamily="18" charset="0"/>
            </a:endParaRPr>
          </a:p>
        </p:txBody>
      </p:sp>
      <p:pic>
        <p:nvPicPr>
          <p:cNvPr id="8196" name="Picture 10" descr="http://www.os-amohorovicica-matulji.skole.hr/upload/os-amohorovicica-matulji/images/multistatic/24/Image/moho.gif"/>
          <p:cNvPicPr>
            <a:picLocks noChangeAspect="1" noChangeArrowheads="1"/>
          </p:cNvPicPr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5463" y="3429001"/>
            <a:ext cx="1512887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DSC0270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921" y="665984"/>
            <a:ext cx="3888432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DSC02718"/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3717032"/>
            <a:ext cx="3779912" cy="2654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D:\Documents\ZAJEDNO DO ZDRAVLJA-26.05.2012.MATULJI\DSC0270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6105" y="3501008"/>
            <a:ext cx="3870248" cy="265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4716016" y="764704"/>
            <a:ext cx="58854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Polako se primaklo i podne…</a:t>
            </a:r>
          </a:p>
          <a:p>
            <a:r>
              <a:rPr lang="hr-HR" b="1" dirty="0" smtClean="0"/>
              <a:t>Gladni posjetitelji krenuli jesti, </a:t>
            </a:r>
          </a:p>
          <a:p>
            <a:r>
              <a:rPr lang="hr-HR" b="1" dirty="0" smtClean="0"/>
              <a:t>puna usta hvale za učenike</a:t>
            </a:r>
          </a:p>
          <a:p>
            <a:r>
              <a:rPr lang="hr-HR" b="1" dirty="0" smtClean="0"/>
              <a:t> i učiteljice… tanjuri se praznili… </a:t>
            </a:r>
          </a:p>
          <a:p>
            <a:r>
              <a:rPr lang="hr-HR" b="1" dirty="0" smtClean="0"/>
              <a:t>učesnici se topili od pohvala…</a:t>
            </a:r>
          </a:p>
          <a:p>
            <a:r>
              <a:rPr lang="hr-HR" b="1" dirty="0" smtClean="0"/>
              <a:t>A onda panika…nema više…</a:t>
            </a:r>
          </a:p>
          <a:p>
            <a:r>
              <a:rPr lang="hr-HR" b="1" dirty="0" smtClean="0"/>
              <a:t>Spašavaj što se spasiti da…</a:t>
            </a:r>
          </a:p>
          <a:p>
            <a:r>
              <a:rPr lang="hr-HR" b="1" dirty="0" smtClean="0"/>
              <a:t>Treba nešto ostati i za žir…</a:t>
            </a:r>
          </a:p>
          <a:p>
            <a:r>
              <a:rPr lang="hr-HR" b="1" dirty="0" smtClean="0"/>
              <a:t>Brzo sakrij hranu pod stol…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2270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DSC0272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1318" y="2924093"/>
            <a:ext cx="4549114" cy="34118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niOkvir 2"/>
          <p:cNvSpPr txBox="1"/>
          <p:nvPr/>
        </p:nvSpPr>
        <p:spPr>
          <a:xfrm>
            <a:off x="827584" y="692696"/>
            <a:ext cx="76328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A onda najsvečaniji dio…sunce užeglo, svi iščekuju rezultate žirija…</a:t>
            </a:r>
          </a:p>
          <a:p>
            <a:r>
              <a:rPr lang="hr-HR" b="1" dirty="0" smtClean="0"/>
              <a:t>Glavnu palicu  primio je u ruke načelnik…</a:t>
            </a:r>
          </a:p>
          <a:p>
            <a:endParaRPr lang="hr-HR" sz="1000" b="1" dirty="0"/>
          </a:p>
          <a:p>
            <a:r>
              <a:rPr lang="hr-HR" b="1" dirty="0" smtClean="0"/>
              <a:t>Nekako…jedva čeka da kuhaču preda u prave ruke…Nije on za to…</a:t>
            </a:r>
          </a:p>
          <a:p>
            <a:endParaRPr lang="hr-HR" sz="1000" b="1" dirty="0" smtClean="0"/>
          </a:p>
          <a:p>
            <a:r>
              <a:rPr lang="hr-HR" b="1" dirty="0" smtClean="0"/>
              <a:t>Kuhače su još dijelile i predstavnice Općine i Zavoda za nastavno javno zdravstvo iz Rijeke…</a:t>
            </a:r>
            <a:endParaRPr lang="hr-HR" b="1" dirty="0"/>
          </a:p>
          <a:p>
            <a:endParaRPr lang="hr-HR" dirty="0"/>
          </a:p>
          <a:p>
            <a:r>
              <a:rPr lang="hr-HR" b="1" dirty="0" smtClean="0"/>
              <a:t> Iznenada…</a:t>
            </a:r>
          </a:p>
          <a:p>
            <a:r>
              <a:rPr lang="hr-HR" b="1" dirty="0" smtClean="0"/>
              <a:t>Jedna je učiteljica </a:t>
            </a:r>
          </a:p>
          <a:p>
            <a:r>
              <a:rPr lang="hr-HR" b="1" dirty="0" smtClean="0"/>
              <a:t>shvatila tko je glavni </a:t>
            </a:r>
          </a:p>
          <a:p>
            <a:r>
              <a:rPr lang="hr-HR" b="1" dirty="0" smtClean="0"/>
              <a:t>član žirija… </a:t>
            </a:r>
          </a:p>
          <a:p>
            <a:r>
              <a:rPr lang="hr-HR" b="1" dirty="0" smtClean="0"/>
              <a:t>Onaj kojeg je cijelo jutro</a:t>
            </a:r>
          </a:p>
          <a:p>
            <a:r>
              <a:rPr lang="hr-HR" b="1" dirty="0" smtClean="0"/>
              <a:t>tjerala sa svog štanda </a:t>
            </a:r>
          </a:p>
          <a:p>
            <a:r>
              <a:rPr lang="hr-HR" b="1" dirty="0" smtClean="0"/>
              <a:t>govoreći mu da mu ne da</a:t>
            </a:r>
          </a:p>
          <a:p>
            <a:r>
              <a:rPr lang="hr-HR" b="1" dirty="0" smtClean="0"/>
              <a:t>ništa isprobavati…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817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DSC0272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2132856"/>
            <a:ext cx="5532107" cy="41490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niOkvir 2"/>
          <p:cNvSpPr txBox="1"/>
          <p:nvPr/>
        </p:nvSpPr>
        <p:spPr>
          <a:xfrm>
            <a:off x="683568" y="767989"/>
            <a:ext cx="6758581" cy="5232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I evo ih…</a:t>
            </a:r>
          </a:p>
          <a:p>
            <a:endParaRPr lang="hr-HR" sz="1000" b="1" dirty="0" smtClean="0"/>
          </a:p>
          <a:p>
            <a:r>
              <a:rPr lang="hr-HR" b="1" dirty="0" smtClean="0"/>
              <a:t>Učenici 1.a, 3.b i 1. i 2. razreda PŠ </a:t>
            </a:r>
            <a:r>
              <a:rPr lang="hr-HR" b="1" dirty="0" err="1" smtClean="0"/>
              <a:t>Jušići</a:t>
            </a:r>
            <a:r>
              <a:rPr lang="hr-HR" b="1" dirty="0" smtClean="0"/>
              <a:t> osvojili su 2. mjesto</a:t>
            </a:r>
          </a:p>
          <a:p>
            <a:r>
              <a:rPr lang="hr-HR" b="1" dirty="0" smtClean="0"/>
              <a:t>i dijele nagradu…slatko iznenađenje u „</a:t>
            </a:r>
            <a:r>
              <a:rPr lang="hr-HR" b="1" dirty="0" err="1" smtClean="0"/>
              <a:t>Betu</a:t>
            </a:r>
            <a:r>
              <a:rPr lang="hr-HR" b="1" dirty="0" smtClean="0"/>
              <a:t> „. ČESTITKE!!!</a:t>
            </a:r>
          </a:p>
          <a:p>
            <a:endParaRPr lang="hr-HR" b="1" dirty="0"/>
          </a:p>
          <a:p>
            <a:r>
              <a:rPr lang="hr-HR" b="1" dirty="0" smtClean="0"/>
              <a:t>A vidite onog tko </a:t>
            </a:r>
          </a:p>
          <a:p>
            <a:r>
              <a:rPr lang="hr-HR" b="1" dirty="0" smtClean="0"/>
              <a:t>se pritajio u pozadini?</a:t>
            </a:r>
          </a:p>
          <a:p>
            <a:r>
              <a:rPr lang="hr-HR" b="1" dirty="0" smtClean="0"/>
              <a:t>To je ravnatelj </a:t>
            </a:r>
          </a:p>
          <a:p>
            <a:r>
              <a:rPr lang="hr-HR" b="1" dirty="0" smtClean="0"/>
              <a:t>Ugostiteljske škole</a:t>
            </a:r>
          </a:p>
          <a:p>
            <a:r>
              <a:rPr lang="hr-HR" b="1" dirty="0" smtClean="0"/>
              <a:t>iz Opatije, </a:t>
            </a:r>
          </a:p>
          <a:p>
            <a:r>
              <a:rPr lang="hr-HR" b="1" dirty="0" smtClean="0"/>
              <a:t>Damjan Miletić, </a:t>
            </a:r>
          </a:p>
          <a:p>
            <a:r>
              <a:rPr lang="hr-HR" b="1" dirty="0"/>
              <a:t>o</a:t>
            </a:r>
            <a:r>
              <a:rPr lang="hr-HR" b="1" dirty="0" smtClean="0"/>
              <a:t>naj kojemu </a:t>
            </a:r>
          </a:p>
          <a:p>
            <a:r>
              <a:rPr lang="hr-HR" b="1" dirty="0" smtClean="0"/>
              <a:t>učiteljica </a:t>
            </a:r>
          </a:p>
          <a:p>
            <a:r>
              <a:rPr lang="hr-HR" b="1" dirty="0" smtClean="0"/>
              <a:t>nije dozvolila </a:t>
            </a:r>
          </a:p>
          <a:p>
            <a:r>
              <a:rPr lang="hr-HR" b="1" dirty="0" smtClean="0"/>
              <a:t>da degustira </a:t>
            </a:r>
          </a:p>
          <a:p>
            <a:r>
              <a:rPr lang="hr-HR" b="1" dirty="0" smtClean="0"/>
              <a:t>njihove </a:t>
            </a:r>
          </a:p>
          <a:p>
            <a:r>
              <a:rPr lang="hr-HR" b="1" dirty="0" smtClean="0"/>
              <a:t>specijalitete.</a:t>
            </a:r>
          </a:p>
          <a:p>
            <a:r>
              <a:rPr lang="hr-HR" b="1" dirty="0" smtClean="0"/>
              <a:t>E, da je znala….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91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DSC0272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816" y="2132856"/>
            <a:ext cx="5796136" cy="43471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niOkvir 2"/>
          <p:cNvSpPr txBox="1"/>
          <p:nvPr/>
        </p:nvSpPr>
        <p:spPr>
          <a:xfrm>
            <a:off x="539552" y="836712"/>
            <a:ext cx="828091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A ovo su bio - učenici… dobitnici 1. nagrade </a:t>
            </a:r>
          </a:p>
          <a:p>
            <a:r>
              <a:rPr lang="hr-HR" b="1" dirty="0" smtClean="0"/>
              <a:t>i pobjednici manifestacije „ Zajedno do zdravlja „.</a:t>
            </a:r>
          </a:p>
          <a:p>
            <a:endParaRPr lang="hr-HR" sz="1000" b="1" dirty="0" smtClean="0"/>
          </a:p>
          <a:p>
            <a:r>
              <a:rPr lang="hr-HR" b="1" dirty="0" smtClean="0"/>
              <a:t>Ma znali su oni što pali kod žirija…iskusni su oni…ovo im je drugi put da sudjeluju u ovoj akciji…</a:t>
            </a:r>
          </a:p>
          <a:p>
            <a:endParaRPr lang="hr-HR" dirty="0"/>
          </a:p>
          <a:p>
            <a:r>
              <a:rPr lang="hr-HR" b="1" dirty="0" smtClean="0"/>
              <a:t>Veseli, vrijedni, </a:t>
            </a:r>
          </a:p>
          <a:p>
            <a:r>
              <a:rPr lang="hr-HR" b="1" dirty="0" smtClean="0"/>
              <a:t>iskusni i vrlo mudri….</a:t>
            </a:r>
          </a:p>
          <a:p>
            <a:endParaRPr lang="hr-HR" b="1" dirty="0"/>
          </a:p>
          <a:p>
            <a:r>
              <a:rPr lang="hr-HR" b="1" dirty="0" smtClean="0"/>
              <a:t>Krenuli su oni u svoj </a:t>
            </a:r>
          </a:p>
          <a:p>
            <a:r>
              <a:rPr lang="hr-HR" b="1" dirty="0" smtClean="0"/>
              <a:t>bio – Rukavac </a:t>
            </a:r>
          </a:p>
          <a:p>
            <a:r>
              <a:rPr lang="hr-HR" b="1" dirty="0" smtClean="0"/>
              <a:t>uz komentar </a:t>
            </a:r>
          </a:p>
          <a:p>
            <a:r>
              <a:rPr lang="hr-HR" b="1" dirty="0" smtClean="0"/>
              <a:t>jednog učenika</a:t>
            </a:r>
          </a:p>
          <a:p>
            <a:r>
              <a:rPr lang="hr-HR" b="1" dirty="0" smtClean="0"/>
              <a:t>…” san ti </a:t>
            </a:r>
            <a:r>
              <a:rPr lang="hr-HR" b="1" dirty="0" err="1" smtClean="0"/>
              <a:t>rekal</a:t>
            </a:r>
            <a:r>
              <a:rPr lang="hr-HR" b="1" dirty="0" smtClean="0"/>
              <a:t> !... „</a:t>
            </a:r>
          </a:p>
          <a:p>
            <a:endParaRPr lang="hr-HR" b="1" dirty="0"/>
          </a:p>
          <a:p>
            <a:r>
              <a:rPr lang="hr-HR" b="1" dirty="0" smtClean="0"/>
              <a:t>Ma slika govori </a:t>
            </a:r>
          </a:p>
          <a:p>
            <a:r>
              <a:rPr lang="hr-HR" b="1" dirty="0" smtClean="0"/>
              <a:t>više od sto riječi!</a:t>
            </a:r>
          </a:p>
          <a:p>
            <a:r>
              <a:rPr lang="hr-HR" b="1" dirty="0" smtClean="0"/>
              <a:t>BRAVO RUKAVČANI!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91407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DSC0267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3429000"/>
            <a:ext cx="4086309" cy="27809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Slika 2" descr="DSC02674"/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618" y="652687"/>
            <a:ext cx="3161310" cy="208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 descr="DSC02677"/>
          <p:cNvPicPr>
            <a:picLocks noGrp="1" noChangeAspect="1"/>
          </p:cNvPicPr>
          <p:nvPr isPhoto="1"/>
        </p:nvPicPr>
        <p:blipFill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3068960"/>
            <a:ext cx="3168352" cy="314096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niOkvir 3"/>
          <p:cNvSpPr txBox="1"/>
          <p:nvPr/>
        </p:nvSpPr>
        <p:spPr>
          <a:xfrm>
            <a:off x="4211960" y="908720"/>
            <a:ext cx="4211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OVAKO JE SVE POČELO</a:t>
            </a:r>
            <a:endParaRPr lang="hr-HR" sz="2400" b="1" dirty="0" smtClean="0"/>
          </a:p>
          <a:p>
            <a:r>
              <a:rPr lang="hr-HR" sz="2000" b="1" dirty="0" smtClean="0"/>
              <a:t>Postavljene štandove dekoracijama su uredile učiteljice pod budnim okom dekoraterke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1453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DSC0267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538681"/>
            <a:ext cx="3960440" cy="3591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Slika 2" descr="DSC02679"/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581260"/>
            <a:ext cx="3168352" cy="248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DSC02680"/>
          <p:cNvPicPr>
            <a:picLocks noGrp="1" noChangeAspect="1"/>
          </p:cNvPicPr>
          <p:nvPr isPhoto="1"/>
        </p:nvPicPr>
        <p:blipFill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3573016"/>
            <a:ext cx="3168352" cy="25649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niOkvir 4"/>
          <p:cNvSpPr txBox="1"/>
          <p:nvPr/>
        </p:nvSpPr>
        <p:spPr>
          <a:xfrm>
            <a:off x="4499992" y="836712"/>
            <a:ext cx="35659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Od rana jutra s izloženih plakata prštali su savjeti </a:t>
            </a:r>
          </a:p>
          <a:p>
            <a:r>
              <a:rPr lang="hr-HR" sz="2000" b="1" dirty="0" smtClean="0"/>
              <a:t>o pravilnoj i zdravoj prehrani, kretanju, tjelovježbi…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52406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DSC0269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429000"/>
            <a:ext cx="3851920" cy="2888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Slika 2" descr="DSC02693"/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548680"/>
            <a:ext cx="3816423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niOkvir 3"/>
          <p:cNvSpPr txBox="1"/>
          <p:nvPr/>
        </p:nvSpPr>
        <p:spPr>
          <a:xfrm>
            <a:off x="4572001" y="908720"/>
            <a:ext cx="3851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 smtClean="0"/>
          </a:p>
          <a:p>
            <a:r>
              <a:rPr lang="hr-HR" b="1" dirty="0" smtClean="0"/>
              <a:t>Paprike - kao zdrava hrana -</a:t>
            </a:r>
          </a:p>
          <a:p>
            <a:r>
              <a:rPr lang="hr-HR" b="1" dirty="0" smtClean="0"/>
              <a:t>poslužile su nam za </a:t>
            </a:r>
          </a:p>
          <a:p>
            <a:r>
              <a:rPr lang="hr-HR" b="1" dirty="0" smtClean="0"/>
              <a:t>viseću dekoraciju, naravno, </a:t>
            </a:r>
          </a:p>
          <a:p>
            <a:r>
              <a:rPr lang="hr-HR" b="1" dirty="0" smtClean="0"/>
              <a:t>sve je bilo usklađeno, </a:t>
            </a:r>
          </a:p>
          <a:p>
            <a:r>
              <a:rPr lang="hr-HR" b="1" dirty="0" smtClean="0"/>
              <a:t>od boje do tkanine….</a:t>
            </a:r>
          </a:p>
          <a:p>
            <a:endParaRPr lang="hr-HR" b="1" dirty="0"/>
          </a:p>
        </p:txBody>
      </p:sp>
      <p:sp>
        <p:nvSpPr>
          <p:cNvPr id="5" name="TekstniOkvir 4"/>
          <p:cNvSpPr txBox="1"/>
          <p:nvPr/>
        </p:nvSpPr>
        <p:spPr>
          <a:xfrm rot="9089457" flipV="1">
            <a:off x="1077607" y="4109547"/>
            <a:ext cx="3285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Narančina kora na posteljici od salate mamila je posjetitelje da se zaustave baš pored našeg štanda…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39282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DSC02682"/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7" y="3501008"/>
            <a:ext cx="3744416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Slika 2" descr="DSC02706"/>
          <p:cNvPicPr>
            <a:picLocks noGrp="1" noChangeAspect="1"/>
          </p:cNvPicPr>
          <p:nvPr isPhoto="1"/>
        </p:nvPicPr>
        <p:blipFill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571440"/>
            <a:ext cx="3744416" cy="264629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niOkvir 3"/>
          <p:cNvSpPr txBox="1"/>
          <p:nvPr/>
        </p:nvSpPr>
        <p:spPr>
          <a:xfrm>
            <a:off x="4716016" y="980728"/>
            <a:ext cx="360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Iz </a:t>
            </a:r>
            <a:r>
              <a:rPr lang="hr-HR" b="1" dirty="0" err="1" smtClean="0"/>
              <a:t>rukavačkog</a:t>
            </a:r>
            <a:r>
              <a:rPr lang="hr-HR" b="1" dirty="0" smtClean="0"/>
              <a:t> bio – vrta </a:t>
            </a:r>
          </a:p>
          <a:p>
            <a:r>
              <a:rPr lang="hr-HR" b="1" dirty="0" smtClean="0"/>
              <a:t>učenici su napravili </a:t>
            </a:r>
          </a:p>
          <a:p>
            <a:r>
              <a:rPr lang="hr-HR" b="1" dirty="0" smtClean="0"/>
              <a:t>med od maslačka i bazgin sirup.</a:t>
            </a:r>
          </a:p>
          <a:p>
            <a:endParaRPr lang="hr-HR" b="1" dirty="0" smtClean="0"/>
          </a:p>
          <a:p>
            <a:endParaRPr lang="hr-HR" b="1" dirty="0"/>
          </a:p>
          <a:p>
            <a:r>
              <a:rPr lang="hr-HR" b="1" dirty="0" smtClean="0"/>
              <a:t>Te su proizvode </a:t>
            </a:r>
          </a:p>
          <a:p>
            <a:r>
              <a:rPr lang="hr-HR" b="1" dirty="0" err="1" smtClean="0"/>
              <a:t>rukavačke</a:t>
            </a:r>
            <a:r>
              <a:rPr lang="hr-HR" b="1" dirty="0" smtClean="0"/>
              <a:t> učiteljice</a:t>
            </a:r>
          </a:p>
          <a:p>
            <a:r>
              <a:rPr lang="hr-HR" b="1" dirty="0"/>
              <a:t>o</a:t>
            </a:r>
            <a:r>
              <a:rPr lang="hr-HR" b="1" dirty="0" smtClean="0"/>
              <a:t>dlučile sljubiti </a:t>
            </a:r>
          </a:p>
          <a:p>
            <a:r>
              <a:rPr lang="hr-HR" b="1" dirty="0" smtClean="0"/>
              <a:t>u slatko - slane deserte </a:t>
            </a:r>
          </a:p>
          <a:p>
            <a:r>
              <a:rPr lang="hr-HR" b="1" dirty="0" smtClean="0"/>
              <a:t>i time osvojiti žiri…</a:t>
            </a:r>
          </a:p>
          <a:p>
            <a:endParaRPr lang="hr-HR" b="1" dirty="0" smtClean="0"/>
          </a:p>
          <a:p>
            <a:endParaRPr lang="hr-HR" b="1" dirty="0"/>
          </a:p>
          <a:p>
            <a:r>
              <a:rPr lang="hr-HR" b="1" dirty="0" smtClean="0"/>
              <a:t>Donijele su i pravu bazgu</a:t>
            </a:r>
          </a:p>
          <a:p>
            <a:r>
              <a:rPr lang="hr-HR" b="1" dirty="0" smtClean="0"/>
              <a:t> - neka se vidi da u pripremi hrane koriste sve domaće…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2238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DSC0268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548680"/>
            <a:ext cx="3456384" cy="2348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Slika 2" descr="DSC02688"/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2618046"/>
            <a:ext cx="3899926" cy="2611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DSC02690"/>
          <p:cNvPicPr>
            <a:picLocks noGrp="1" noChangeAspect="1"/>
          </p:cNvPicPr>
          <p:nvPr isPhoto="1"/>
        </p:nvPicPr>
        <p:blipFill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3212975"/>
            <a:ext cx="3456384" cy="30243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niOkvir 4"/>
          <p:cNvSpPr txBox="1"/>
          <p:nvPr/>
        </p:nvSpPr>
        <p:spPr>
          <a:xfrm>
            <a:off x="4283968" y="908720"/>
            <a:ext cx="66126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Konačno su došli i naši učenici </a:t>
            </a:r>
          </a:p>
          <a:p>
            <a:r>
              <a:rPr lang="hr-HR" b="1" dirty="0" smtClean="0"/>
              <a:t>i zavrnuli rukave…</a:t>
            </a:r>
          </a:p>
          <a:p>
            <a:r>
              <a:rPr lang="hr-HR" b="1" dirty="0" smtClean="0"/>
              <a:t>Vrijedne ručice su sjeckale, </a:t>
            </a:r>
          </a:p>
          <a:p>
            <a:r>
              <a:rPr lang="hr-HR" b="1" dirty="0" smtClean="0"/>
              <a:t>ribale, usitnjavale… </a:t>
            </a:r>
          </a:p>
          <a:p>
            <a:r>
              <a:rPr lang="hr-HR" b="1" dirty="0" smtClean="0"/>
              <a:t>i to sve s osmijehom na licu…</a:t>
            </a:r>
            <a:endParaRPr lang="hr-HR" b="1" dirty="0"/>
          </a:p>
        </p:txBody>
      </p:sp>
      <p:sp>
        <p:nvSpPr>
          <p:cNvPr id="6" name="TekstniOkvir 5"/>
          <p:cNvSpPr txBox="1"/>
          <p:nvPr/>
        </p:nvSpPr>
        <p:spPr>
          <a:xfrm>
            <a:off x="4283968" y="5480357"/>
            <a:ext cx="3971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Malo ribanja, malo poziranja… </a:t>
            </a:r>
          </a:p>
          <a:p>
            <a:r>
              <a:rPr lang="hr-HR" b="1" dirty="0" smtClean="0"/>
              <a:t>pa ispočetka … ribanje tikvica…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0800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DSC0269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76672"/>
            <a:ext cx="3888432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Slika 2" descr="DSC02698"/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1988840"/>
            <a:ext cx="3635896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DSC02707"/>
          <p:cNvPicPr>
            <a:picLocks noGrp="1" noChangeAspect="1"/>
          </p:cNvPicPr>
          <p:nvPr isPhoto="1"/>
        </p:nvPicPr>
        <p:blipFill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460" y="3501008"/>
            <a:ext cx="3863524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niOkvir 4"/>
          <p:cNvSpPr txBox="1"/>
          <p:nvPr/>
        </p:nvSpPr>
        <p:spPr>
          <a:xfrm>
            <a:off x="4572000" y="908720"/>
            <a:ext cx="5181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Našlo </a:t>
            </a:r>
            <a:r>
              <a:rPr lang="hr-HR" sz="1600" b="1" dirty="0" smtClean="0"/>
              <a:t>se vremena </a:t>
            </a:r>
            <a:r>
              <a:rPr lang="hr-HR" b="1" dirty="0" smtClean="0"/>
              <a:t>i za poziranje…</a:t>
            </a:r>
          </a:p>
          <a:p>
            <a:r>
              <a:rPr lang="hr-HR" b="1" dirty="0" smtClean="0"/>
              <a:t>Nije mala stvar biti na </a:t>
            </a:r>
          </a:p>
          <a:p>
            <a:r>
              <a:rPr lang="hr-HR" b="1" dirty="0" smtClean="0"/>
              <a:t>web stranici škole…</a:t>
            </a:r>
            <a:endParaRPr lang="hr-HR" b="1" dirty="0"/>
          </a:p>
        </p:txBody>
      </p:sp>
      <p:sp>
        <p:nvSpPr>
          <p:cNvPr id="7" name="TekstniOkvir 6"/>
          <p:cNvSpPr txBox="1"/>
          <p:nvPr/>
        </p:nvSpPr>
        <p:spPr>
          <a:xfrm>
            <a:off x="4634200" y="5085184"/>
            <a:ext cx="39100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I dok su se neki </a:t>
            </a:r>
            <a:r>
              <a:rPr lang="hr-HR" b="1" dirty="0" err="1" smtClean="0"/>
              <a:t>slikavali</a:t>
            </a:r>
            <a:r>
              <a:rPr lang="hr-HR" b="1" dirty="0"/>
              <a:t> </a:t>
            </a:r>
            <a:endParaRPr lang="hr-HR" b="1" dirty="0" smtClean="0"/>
          </a:p>
          <a:p>
            <a:r>
              <a:rPr lang="hr-HR" b="1" dirty="0" err="1" smtClean="0"/>
              <a:t>prvašice</a:t>
            </a:r>
            <a:r>
              <a:rPr lang="hr-HR" b="1" dirty="0" smtClean="0"/>
              <a:t> su zabrinuto pratile tijek </a:t>
            </a:r>
          </a:p>
          <a:p>
            <a:r>
              <a:rPr lang="hr-HR" b="1" dirty="0" smtClean="0"/>
              <a:t>pečenja slatkih vafli…</a:t>
            </a:r>
          </a:p>
          <a:p>
            <a:r>
              <a:rPr lang="hr-HR" b="1" dirty="0" smtClean="0"/>
              <a:t>hoće li nešto ostati za gricnuti?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863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DSC0269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356992"/>
            <a:ext cx="3930820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Slika 2" descr="DSC02711"/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476672"/>
            <a:ext cx="3384376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DSC02713"/>
          <p:cNvPicPr>
            <a:picLocks noGrp="1" noChangeAspect="1"/>
          </p:cNvPicPr>
          <p:nvPr isPhoto="1"/>
        </p:nvPicPr>
        <p:blipFill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3356992"/>
            <a:ext cx="3744416" cy="28349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niOkvir 4"/>
          <p:cNvSpPr txBox="1"/>
          <p:nvPr/>
        </p:nvSpPr>
        <p:spPr>
          <a:xfrm>
            <a:off x="4139952" y="692696"/>
            <a:ext cx="4536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 smtClean="0"/>
          </a:p>
          <a:p>
            <a:r>
              <a:rPr lang="hr-HR" b="1" dirty="0" smtClean="0"/>
              <a:t>Zakuhala se situacija…</a:t>
            </a:r>
          </a:p>
          <a:p>
            <a:r>
              <a:rPr lang="hr-HR" b="1" dirty="0" smtClean="0"/>
              <a:t>Posla sve više, a vremena sve manje…</a:t>
            </a:r>
          </a:p>
          <a:p>
            <a:r>
              <a:rPr lang="hr-HR" b="1" dirty="0" smtClean="0"/>
              <a:t>Dobila su djeca upute od učiteljica da sve mora biti složeno, uredno </a:t>
            </a:r>
          </a:p>
          <a:p>
            <a:r>
              <a:rPr lang="hr-HR" b="1" dirty="0" smtClean="0"/>
              <a:t>i lijepo za oko…</a:t>
            </a:r>
          </a:p>
          <a:p>
            <a:r>
              <a:rPr lang="hr-HR" b="1" dirty="0" smtClean="0"/>
              <a:t>A okus će procijeniti žiri…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96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DSC0268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764704"/>
            <a:ext cx="3635895" cy="2690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Slika 2" descr="DSC02700"/>
          <p:cNvPicPr>
            <a:picLocks noGrp="1" noChangeAspect="1"/>
          </p:cNvPicPr>
          <p:nvPr isPhoto="1"/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277" y="476672"/>
            <a:ext cx="3504675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lika 3" descr="DSC02705"/>
          <p:cNvPicPr>
            <a:picLocks noGrp="1" noChangeAspect="1"/>
          </p:cNvPicPr>
          <p:nvPr isPhoto="1"/>
        </p:nvPicPr>
        <p:blipFill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277" y="3455622"/>
            <a:ext cx="4008731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niOkvir 4"/>
          <p:cNvSpPr txBox="1"/>
          <p:nvPr/>
        </p:nvSpPr>
        <p:spPr>
          <a:xfrm>
            <a:off x="4788024" y="3604355"/>
            <a:ext cx="42398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Dok neki marljivo rade</a:t>
            </a:r>
          </a:p>
          <a:p>
            <a:r>
              <a:rPr lang="hr-HR" b="1" dirty="0" smtClean="0"/>
              <a:t>i pravi su primjer svojim </a:t>
            </a:r>
          </a:p>
          <a:p>
            <a:r>
              <a:rPr lang="hr-HR" b="1" dirty="0" smtClean="0"/>
              <a:t>učenicima, veselo društvance </a:t>
            </a:r>
          </a:p>
          <a:p>
            <a:r>
              <a:rPr lang="hr-HR" b="1" dirty="0" smtClean="0"/>
              <a:t>sa susjednih štandova </a:t>
            </a:r>
          </a:p>
          <a:p>
            <a:r>
              <a:rPr lang="hr-HR" b="1" dirty="0" smtClean="0"/>
              <a:t>se izmiješalo pa udri posao</a:t>
            </a:r>
          </a:p>
          <a:p>
            <a:r>
              <a:rPr lang="hr-HR" b="1" dirty="0" smtClean="0"/>
              <a:t>na veselje…</a:t>
            </a:r>
          </a:p>
          <a:p>
            <a:endParaRPr lang="hr-HR" b="1" dirty="0" smtClean="0"/>
          </a:p>
          <a:p>
            <a:r>
              <a:rPr lang="hr-HR" b="1" dirty="0" smtClean="0"/>
              <a:t>Ni konkurencija više nije </a:t>
            </a:r>
          </a:p>
          <a:p>
            <a:r>
              <a:rPr lang="hr-HR" b="1" dirty="0" smtClean="0"/>
              <a:t>što je nekad bila….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12764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234</TotalTime>
  <Words>650</Words>
  <Application>Microsoft Office PowerPoint</Application>
  <PresentationFormat>Prikaz na zaslonu (4:3)</PresentationFormat>
  <Paragraphs>137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Austin</vt:lpstr>
      <vt:lpstr>OŠ “ DR. ANDRIJA MOHOROVIČIĆ “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 “ DR. ANDRIJA MOHOROVIČIĆ “</dc:title>
  <dc:creator>Astrid</dc:creator>
  <cp:lastModifiedBy>Korisnik_2</cp:lastModifiedBy>
  <cp:revision>22</cp:revision>
  <dcterms:created xsi:type="dcterms:W3CDTF">2012-05-30T10:54:56Z</dcterms:created>
  <dcterms:modified xsi:type="dcterms:W3CDTF">2012-05-31T14:04:48Z</dcterms:modified>
</cp:coreProperties>
</file>