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  <p:sldMasterId id="2147483960" r:id="rId3"/>
    <p:sldMasterId id="2147484008" r:id="rId4"/>
    <p:sldMasterId id="2147484032" r:id="rId5"/>
    <p:sldMasterId id="2147484044" r:id="rId6"/>
  </p:sldMasterIdLst>
  <p:notesMasterIdLst>
    <p:notesMasterId r:id="rId21"/>
  </p:notesMasterIdLst>
  <p:sldIdLst>
    <p:sldId id="257" r:id="rId7"/>
    <p:sldId id="267" r:id="rId8"/>
    <p:sldId id="259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71" r:id="rId17"/>
    <p:sldId id="273" r:id="rId18"/>
    <p:sldId id="269" r:id="rId19"/>
    <p:sldId id="272" r:id="rId20"/>
  </p:sldIdLst>
  <p:sldSz cx="9144000" cy="6858000" type="screen4x3"/>
  <p:notesSz cx="6797675" cy="9929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0230" autoAdjust="0"/>
  </p:normalViewPr>
  <p:slideViewPr>
    <p:cSldViewPr>
      <p:cViewPr varScale="1">
        <p:scale>
          <a:sx n="78" d="100"/>
          <a:sy n="7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607A8-73AB-497F-8362-6A06203F5CB2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21F3-29B3-44D1-87FA-681EB636F66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92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21F3-29B3-44D1-87FA-681EB636F66F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21F3-29B3-44D1-87FA-681EB636F66F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21F3-29B3-44D1-87FA-681EB636F66F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710BBC-635A-448F-BDB8-178FD9E54C3E}" type="datetimeFigureOut">
              <a:rPr lang="hr-HR" smtClean="0"/>
              <a:pPr/>
              <a:t>29.4.2013.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834061-0790-495E-8084-DC980AABDF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OŠ “ </a:t>
            </a:r>
            <a:r>
              <a:rPr lang="hr-HR" dirty="0" err="1" smtClean="0"/>
              <a:t>Dr</a:t>
            </a:r>
            <a:r>
              <a:rPr lang="hr-HR" dirty="0" smtClean="0"/>
              <a:t>. Andrija     </a:t>
            </a:r>
            <a:br>
              <a:rPr lang="hr-HR" dirty="0" smtClean="0"/>
            </a:br>
            <a:r>
              <a:rPr lang="hr-HR" dirty="0" smtClean="0"/>
              <a:t>             Mohorovičić “ Matulji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>
                <a:latin typeface="Arial Rounded MT Bold" pitchFamily="34" charset="0"/>
              </a:rPr>
              <a:t>   </a:t>
            </a:r>
            <a:r>
              <a:rPr lang="hr-HR" b="1" i="1" dirty="0" smtClean="0">
                <a:latin typeface="Arial Rounded MT Bold" pitchFamily="34" charset="0"/>
              </a:rPr>
              <a:t>SUDJELOVANJE UČENIKA NA ŠKOLSKIM I </a:t>
            </a:r>
          </a:p>
          <a:p>
            <a:pPr>
              <a:buNone/>
            </a:pPr>
            <a:r>
              <a:rPr lang="hr-HR" b="1" i="1" dirty="0" smtClean="0">
                <a:latin typeface="Arial Rounded MT Bold" pitchFamily="34" charset="0"/>
              </a:rPr>
              <a:t>   ŽUPANIJSKIM NATJECANJIMA </a:t>
            </a:r>
          </a:p>
          <a:p>
            <a:pPr>
              <a:buNone/>
            </a:pPr>
            <a:r>
              <a:rPr lang="hr-HR" b="1" i="1" dirty="0" smtClean="0">
                <a:latin typeface="Arial Rounded MT Bold" pitchFamily="34" charset="0"/>
              </a:rPr>
              <a:t>   ŠK. 2012./2013.GODINE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                                                                                    </a:t>
            </a:r>
            <a:endParaRPr lang="hr-HR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436096" y="4323704"/>
          <a:ext cx="2692276" cy="208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Document" r:id="rId4" imgW="5746651" imgH="3911698" progId="Word.Document.8">
                  <p:embed/>
                </p:oleObj>
              </mc:Choice>
              <mc:Fallback>
                <p:oleObj name="Document" r:id="rId4" imgW="5746651" imgH="3911698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323704"/>
                        <a:ext cx="2692276" cy="2086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92088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hr-HR" dirty="0" smtClean="0"/>
          </a:p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00461"/>
              </p:ext>
            </p:extLst>
          </p:nvPr>
        </p:nvGraphicFramePr>
        <p:xfrm>
          <a:off x="539552" y="908721"/>
          <a:ext cx="8136904" cy="602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141291"/>
                <a:gridCol w="1927161"/>
              </a:tblGrid>
              <a:tr h="692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PREDMET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NATJECANJE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ŽUPANI</a:t>
                      </a:r>
                      <a:r>
                        <a:rPr lang="hr-HR" sz="1200" dirty="0" smtClean="0"/>
                        <a:t>J</a:t>
                      </a:r>
                      <a:r>
                        <a:rPr lang="hr-HR" sz="1400" dirty="0" smtClean="0"/>
                        <a:t>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224770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KEMIJA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ANJA CONJAR,</a:t>
                      </a:r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7.B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DINO PRTENJAČA, 7.B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IVONA BRAJDIĆ, 7.B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LEON PANDŽA, 7.B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STEFANI ŠURAN, 7.B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DOMINIK DIKOVIĆ, 7.C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FLAMUR GECAJ, 7.C</a:t>
                      </a:r>
                    </a:p>
                    <a:p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ADRIJAN JOSIPOVIĆ, 7.C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VITO TUHTAN, 8.C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NINA MATULJA, 8.C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CHRISTIAN JOSIPOVIĆ, 8.C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rgbClr val="FF0000"/>
                          </a:solidFill>
                        </a:rPr>
                        <a:t>2. IVONA BRAJDIĆ, 7.B</a:t>
                      </a:r>
                    </a:p>
                    <a:p>
                      <a:r>
                        <a:rPr lang="hr-HR" sz="1400" b="1" dirty="0" smtClean="0">
                          <a:solidFill>
                            <a:srgbClr val="FF0000"/>
                          </a:solidFill>
                        </a:rPr>
                        <a:t>- Pozvana</a:t>
                      </a:r>
                      <a:r>
                        <a:rPr lang="hr-HR" sz="1400" b="1" baseline="0" dirty="0" smtClean="0">
                          <a:solidFill>
                            <a:srgbClr val="FF0000"/>
                          </a:solidFill>
                        </a:rPr>
                        <a:t> na državno natjecanje ( 17. – 19.04. Zadar )</a:t>
                      </a:r>
                      <a:endParaRPr lang="hr-H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DUNJA MARIČEVIĆ</a:t>
                      </a:r>
                      <a:endParaRPr lang="hr-HR" sz="1400" dirty="0"/>
                    </a:p>
                  </a:txBody>
                  <a:tcPr/>
                </a:tc>
              </a:tr>
              <a:tr h="761552">
                <a:tc>
                  <a:txBody>
                    <a:bodyPr/>
                    <a:lstStyle/>
                    <a:p>
                      <a:r>
                        <a:rPr lang="hr-HR" dirty="0" smtClean="0"/>
                        <a:t>FIZIKA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LORIS LONČARICA, 8.A</a:t>
                      </a:r>
                    </a:p>
                    <a:p>
                      <a:r>
                        <a:rPr lang="hr-HR" sz="1200" dirty="0" smtClean="0"/>
                        <a:t>ANTONIA SIMČIĆ, </a:t>
                      </a:r>
                      <a:r>
                        <a:rPr lang="hr-HR" sz="1200" dirty="0" smtClean="0"/>
                        <a:t>8.A</a:t>
                      </a:r>
                      <a:endParaRPr lang="hr-H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-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JASNA SLAVIĆ</a:t>
                      </a:r>
                      <a:endParaRPr lang="hr-HR" sz="1400" dirty="0"/>
                    </a:p>
                  </a:txBody>
                  <a:tcPr/>
                </a:tc>
              </a:tr>
              <a:tr h="224770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INFORMATIKA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LEA SUBOTIĆ, 6.C</a:t>
                      </a:r>
                    </a:p>
                    <a:p>
                      <a:r>
                        <a:rPr lang="hr-HR" sz="1100" dirty="0" smtClean="0"/>
                        <a:t>ANA FUĆAK, 7.A</a:t>
                      </a:r>
                    </a:p>
                    <a:p>
                      <a:r>
                        <a:rPr lang="hr-HR" sz="1100" dirty="0" smtClean="0"/>
                        <a:t>STEFANI</a:t>
                      </a:r>
                      <a:r>
                        <a:rPr lang="hr-HR" sz="1100" baseline="0" dirty="0" smtClean="0"/>
                        <a:t> ŠURAN, 7.B</a:t>
                      </a:r>
                    </a:p>
                    <a:p>
                      <a:r>
                        <a:rPr lang="hr-HR" sz="1100" baseline="0" dirty="0" smtClean="0"/>
                        <a:t>DORIAN HRVATIN, 8.A</a:t>
                      </a:r>
                    </a:p>
                    <a:p>
                      <a:r>
                        <a:rPr lang="hr-HR" sz="1100" baseline="0" dirty="0" smtClean="0"/>
                        <a:t>ĐULIJANO STRAČIĆ, 8.B</a:t>
                      </a:r>
                    </a:p>
                    <a:p>
                      <a:r>
                        <a:rPr lang="hr-HR" sz="1100" baseline="0" dirty="0" smtClean="0"/>
                        <a:t>EDI ILIĆ, 8.B</a:t>
                      </a:r>
                    </a:p>
                    <a:p>
                      <a:r>
                        <a:rPr lang="hr-HR" sz="1100" baseline="0" dirty="0" smtClean="0"/>
                        <a:t>GABRIJEL ĐORĐEVIĆ, 8.B</a:t>
                      </a:r>
                    </a:p>
                    <a:p>
                      <a:r>
                        <a:rPr lang="hr-HR" sz="1100" baseline="0" dirty="0" smtClean="0"/>
                        <a:t>LEONADO NIKOLIĆ, 8.B</a:t>
                      </a:r>
                    </a:p>
                    <a:p>
                      <a:r>
                        <a:rPr lang="hr-HR" sz="1100" baseline="0" dirty="0" smtClean="0"/>
                        <a:t>LUKA HENTIĆ, 8.B</a:t>
                      </a:r>
                    </a:p>
                    <a:p>
                      <a:r>
                        <a:rPr lang="hr-HR" sz="1100" baseline="0" dirty="0" smtClean="0"/>
                        <a:t>NIKOLA BLAGDANIĆ, 8.C</a:t>
                      </a:r>
                    </a:p>
                    <a:p>
                      <a:r>
                        <a:rPr lang="hr-HR" sz="1100" baseline="0" dirty="0" smtClean="0"/>
                        <a:t>PETAR ZEC, 8.B</a:t>
                      </a:r>
                    </a:p>
                    <a:p>
                      <a:r>
                        <a:rPr lang="hr-HR" sz="1100" baseline="0" dirty="0" smtClean="0"/>
                        <a:t>VITO TUHTAN, 8.C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Logo</a:t>
                      </a:r>
                    </a:p>
                    <a:p>
                      <a:r>
                        <a:rPr lang="hr-HR" sz="1200" dirty="0" smtClean="0"/>
                        <a:t>4. PETAR ZEC</a:t>
                      </a:r>
                    </a:p>
                    <a:p>
                      <a:r>
                        <a:rPr lang="hr-HR" sz="1200" dirty="0" err="1" smtClean="0"/>
                        <a:t>Basic</a:t>
                      </a:r>
                      <a:r>
                        <a:rPr lang="hr-HR" sz="1200" dirty="0" smtClean="0"/>
                        <a:t>/Pascal</a:t>
                      </a:r>
                    </a:p>
                    <a:p>
                      <a:r>
                        <a:rPr lang="hr-HR" sz="1200" dirty="0" smtClean="0"/>
                        <a:t>2. </a:t>
                      </a:r>
                      <a:r>
                        <a:rPr lang="hr-HR" sz="1200" dirty="0" smtClean="0"/>
                        <a:t>PETAR ZEC</a:t>
                      </a:r>
                    </a:p>
                    <a:p>
                      <a:r>
                        <a:rPr lang="hr-HR" sz="1200" dirty="0" smtClean="0"/>
                        <a:t>Osnove</a:t>
                      </a:r>
                      <a:r>
                        <a:rPr lang="hr-HR" sz="1200" baseline="0" dirty="0" smtClean="0"/>
                        <a:t> informatike </a:t>
                      </a:r>
                    </a:p>
                    <a:p>
                      <a:r>
                        <a:rPr lang="hr-HR" sz="1200" baseline="0" dirty="0" smtClean="0"/>
                        <a:t>3. NINA MATULJA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200" baseline="0" dirty="0" smtClean="0"/>
                        <a:t>Razvoj </a:t>
                      </a:r>
                      <a:r>
                        <a:rPr lang="hr-HR" sz="1200" baseline="0" dirty="0" err="1" smtClean="0"/>
                        <a:t>softwerskih</a:t>
                      </a:r>
                      <a:r>
                        <a:rPr lang="hr-HR" sz="1200" baseline="0" dirty="0" smtClean="0"/>
                        <a:t> radova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200" dirty="0" smtClean="0"/>
                        <a:t>16.</a:t>
                      </a:r>
                      <a:r>
                        <a:rPr lang="hr-HR" sz="1200" baseline="0" dirty="0" smtClean="0"/>
                        <a:t> Mjesto ( grupni rad )</a:t>
                      </a:r>
                      <a:endParaRPr lang="hr-HR" sz="1200" dirty="0" smtClean="0"/>
                    </a:p>
                    <a:p>
                      <a:r>
                        <a:rPr lang="hr-HR" sz="1200" dirty="0" smtClean="0"/>
                        <a:t>GABRIJEL</a:t>
                      </a:r>
                      <a:r>
                        <a:rPr lang="hr-HR" sz="1200" baseline="0" dirty="0" smtClean="0"/>
                        <a:t> ĐORĐEVIĆ, 8.B</a:t>
                      </a:r>
                    </a:p>
                    <a:p>
                      <a:r>
                        <a:rPr lang="hr-HR" sz="1200" baseline="0" dirty="0" smtClean="0"/>
                        <a:t>EDI ILIĆ, 8.B</a:t>
                      </a:r>
                    </a:p>
                    <a:p>
                      <a:r>
                        <a:rPr lang="hr-HR" sz="1200" baseline="0" dirty="0" smtClean="0"/>
                        <a:t>ĐULIJANO STARČIĆ, 8.B</a:t>
                      </a:r>
                    </a:p>
                    <a:p>
                      <a:endParaRPr lang="hr-HR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SINIŠA TOPIĆ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496944" cy="936104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/>
              <a:t>  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48954"/>
              </p:ext>
            </p:extLst>
          </p:nvPr>
        </p:nvGraphicFramePr>
        <p:xfrm>
          <a:off x="539552" y="548680"/>
          <a:ext cx="8136904" cy="588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52228"/>
                <a:gridCol w="2016224"/>
              </a:tblGrid>
              <a:tr h="1035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PREDMET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NATJECANJE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4852580">
                <a:tc>
                  <a:txBody>
                    <a:bodyPr/>
                    <a:lstStyle/>
                    <a:p>
                      <a:endParaRPr lang="hr-HR" sz="1800" dirty="0" smtClean="0"/>
                    </a:p>
                    <a:p>
                      <a:endParaRPr lang="hr-HR" sz="1800" dirty="0" smtClean="0"/>
                    </a:p>
                    <a:p>
                      <a:r>
                        <a:rPr lang="hr-HR" sz="1800" dirty="0" smtClean="0"/>
                        <a:t>VJERONAUČNA OLIMPIJADA</a:t>
                      </a:r>
                    </a:p>
                    <a:p>
                      <a:endParaRPr lang="hr-HR" sz="1800" dirty="0" smtClean="0"/>
                    </a:p>
                    <a:p>
                      <a:endParaRPr lang="hr-HR" sz="1800" dirty="0" smtClean="0"/>
                    </a:p>
                    <a:p>
                      <a:endParaRPr lang="hr-HR" sz="1800" dirty="0" smtClean="0"/>
                    </a:p>
                    <a:p>
                      <a:endParaRPr lang="hr-HR" sz="1800" dirty="0" smtClean="0"/>
                    </a:p>
                    <a:p>
                      <a:r>
                        <a:rPr lang="hr-HR" sz="1800" dirty="0" smtClean="0"/>
                        <a:t>DEBATA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CHRISTIJAN JOSIPOVIĆ, 8.C</a:t>
                      </a:r>
                    </a:p>
                    <a:p>
                      <a:r>
                        <a:rPr lang="hr-HR" sz="1200" dirty="0" smtClean="0"/>
                        <a:t>MIA TANCABEL, 8.C</a:t>
                      </a:r>
                    </a:p>
                    <a:p>
                      <a:r>
                        <a:rPr lang="hr-HR" sz="1200" dirty="0" smtClean="0"/>
                        <a:t>ANTONELA</a:t>
                      </a:r>
                      <a:r>
                        <a:rPr lang="hr-HR" sz="1200" baseline="0" dirty="0" smtClean="0"/>
                        <a:t> ČUTURIĆ, 8.C</a:t>
                      </a:r>
                    </a:p>
                    <a:p>
                      <a:r>
                        <a:rPr lang="hr-HR" sz="1200" baseline="0" dirty="0" smtClean="0"/>
                        <a:t>ANJA CONJAR, 7.B</a:t>
                      </a:r>
                    </a:p>
                    <a:p>
                      <a:r>
                        <a:rPr lang="hr-HR" sz="1200" baseline="0" dirty="0" smtClean="0"/>
                        <a:t>STEFANI ŠURAN, 7.B</a:t>
                      </a:r>
                    </a:p>
                    <a:p>
                      <a:r>
                        <a:rPr lang="hr-HR" sz="1200" baseline="0" dirty="0" smtClean="0"/>
                        <a:t>IVA MOHOROVIČIĆ, 7.A</a:t>
                      </a:r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STEFANI ŠURAN, 7.B</a:t>
                      </a:r>
                    </a:p>
                    <a:p>
                      <a:r>
                        <a:rPr lang="hr-HR" sz="1200" baseline="0" dirty="0" smtClean="0"/>
                        <a:t>ANJA CONJAR, 7.B</a:t>
                      </a:r>
                    </a:p>
                    <a:p>
                      <a:r>
                        <a:rPr lang="hr-HR" sz="1200" baseline="0" dirty="0" smtClean="0"/>
                        <a:t>ANDREA ŠTEFANČIĆ, 7.B</a:t>
                      </a:r>
                    </a:p>
                    <a:p>
                      <a:r>
                        <a:rPr lang="hr-HR" sz="1200" baseline="0" dirty="0" smtClean="0"/>
                        <a:t>EMA UKIĆ, 7.B</a:t>
                      </a:r>
                    </a:p>
                    <a:p>
                      <a:r>
                        <a:rPr lang="hr-HR" sz="1200" baseline="0" dirty="0" smtClean="0"/>
                        <a:t>KRISTINA VLASTELIN, 7.B</a:t>
                      </a:r>
                    </a:p>
                    <a:p>
                      <a:r>
                        <a:rPr lang="hr-HR" sz="1200" baseline="0" dirty="0" smtClean="0"/>
                        <a:t>MELISA AHMETOVIĆ, 7.B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6. mjesto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hr-HR" sz="1200" dirty="0" smtClean="0"/>
                        <a:t>CHRISTIJAN JOSIPOVIĆ, 8.C</a:t>
                      </a:r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ANJA CONJAR, 7.B</a:t>
                      </a:r>
                    </a:p>
                    <a:p>
                      <a:r>
                        <a:rPr lang="hr-HR" sz="1200" baseline="0" dirty="0" smtClean="0"/>
                        <a:t>STEFANI ŠURAN, 7.B</a:t>
                      </a:r>
                    </a:p>
                    <a:p>
                      <a:r>
                        <a:rPr lang="hr-HR" sz="1200" baseline="0" dirty="0" smtClean="0"/>
                        <a:t>IVA MOHOROVIČIĆ, 7.A</a:t>
                      </a:r>
                      <a:endParaRPr lang="hr-HR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15. mjesto</a:t>
                      </a:r>
                    </a:p>
                    <a:p>
                      <a:r>
                        <a:rPr lang="hr-HR" sz="1200" baseline="0" dirty="0" smtClean="0"/>
                        <a:t>EMA UKIĆ, 7.B</a:t>
                      </a:r>
                    </a:p>
                    <a:p>
                      <a:r>
                        <a:rPr lang="hr-HR" sz="1200" baseline="0" dirty="0" smtClean="0"/>
                        <a:t>KRISTINA VLASTELIN, 7.B</a:t>
                      </a:r>
                    </a:p>
                    <a:p>
                      <a:r>
                        <a:rPr lang="hr-HR" sz="1200" baseline="0" dirty="0" smtClean="0"/>
                        <a:t>MELISA AHMETOVIĆ, 7.B</a:t>
                      </a:r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17.mjesto</a:t>
                      </a:r>
                    </a:p>
                    <a:p>
                      <a:r>
                        <a:rPr lang="hr-HR" sz="1200" baseline="0" dirty="0" smtClean="0"/>
                        <a:t>STEFANI ŠURAN, 7.B</a:t>
                      </a:r>
                    </a:p>
                    <a:p>
                      <a:r>
                        <a:rPr lang="hr-HR" sz="1200" baseline="0" dirty="0" smtClean="0"/>
                        <a:t>ANJA CONJAR, 7.B</a:t>
                      </a:r>
                    </a:p>
                    <a:p>
                      <a:r>
                        <a:rPr lang="hr-HR" sz="1200" baseline="0" dirty="0" smtClean="0"/>
                        <a:t>ANDREA ŠTEFANČIĆ, 7.B</a:t>
                      </a:r>
                    </a:p>
                    <a:p>
                      <a:endParaRPr lang="hr-H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MARIJA KEŠKIĆ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JADRANKA JOVANOVIĆ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b="1" dirty="0"/>
              <a:t> </a:t>
            </a:r>
            <a:r>
              <a:rPr lang="hr-HR" sz="2400" b="1" dirty="0"/>
              <a:t>ŠKOLSKA I ŽUPANIJSKA  NATJECANJA </a:t>
            </a:r>
            <a:r>
              <a:rPr lang="hr-HR" sz="2400" b="1" dirty="0" err="1"/>
              <a:t>ŠK.GOD</a:t>
            </a:r>
            <a:r>
              <a:rPr lang="hr-HR" sz="2400" b="1" dirty="0"/>
              <a:t>. </a:t>
            </a:r>
            <a:r>
              <a:rPr lang="hr-HR" sz="2400" b="1" dirty="0" smtClean="0"/>
              <a:t>2012. </a:t>
            </a:r>
            <a:r>
              <a:rPr lang="hr-HR" sz="2400" b="1" dirty="0"/>
              <a:t>– </a:t>
            </a:r>
            <a:r>
              <a:rPr lang="hr-HR" sz="2400" b="1" dirty="0" smtClean="0"/>
              <a:t>2013.</a:t>
            </a: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968956"/>
              </p:ext>
            </p:extLst>
          </p:nvPr>
        </p:nvGraphicFramePr>
        <p:xfrm>
          <a:off x="457200" y="1600200"/>
          <a:ext cx="8208912" cy="428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95"/>
                <a:gridCol w="2193761"/>
                <a:gridCol w="1981461"/>
                <a:gridCol w="2122995"/>
              </a:tblGrid>
              <a:tr h="621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PREDMET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OPĆINSKO NATJECANJE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MENTOR</a:t>
                      </a:r>
                      <a:endParaRPr lang="hr-HR" sz="1600" dirty="0"/>
                    </a:p>
                  </a:txBody>
                  <a:tcPr/>
                </a:tc>
              </a:tr>
              <a:tr h="3660700">
                <a:tc>
                  <a:txBody>
                    <a:bodyPr/>
                    <a:lstStyle/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r>
                        <a:rPr lang="hr-HR" sz="1400" dirty="0" smtClean="0"/>
                        <a:t>NATJECANJE </a:t>
                      </a:r>
                      <a:r>
                        <a:rPr lang="hr-HR" sz="1400" dirty="0" smtClean="0"/>
                        <a:t>MLADEŽI</a:t>
                      </a:r>
                      <a:r>
                        <a:rPr lang="hr-HR" sz="1400" baseline="0" dirty="0" smtClean="0"/>
                        <a:t> HRVATSKOGA CRVENOGA KRIŽA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4. mjesto</a:t>
                      </a:r>
                    </a:p>
                    <a:p>
                      <a:r>
                        <a:rPr lang="hr-HR" sz="1200" dirty="0" smtClean="0"/>
                        <a:t>RENATA </a:t>
                      </a:r>
                      <a:r>
                        <a:rPr lang="hr-HR" sz="1200" dirty="0" smtClean="0"/>
                        <a:t>MAVRIĆ, 7.C</a:t>
                      </a:r>
                    </a:p>
                    <a:p>
                      <a:r>
                        <a:rPr lang="hr-HR" sz="1200" dirty="0" smtClean="0"/>
                        <a:t>ANIKA CETINA,</a:t>
                      </a:r>
                      <a:r>
                        <a:rPr lang="hr-HR" sz="1200" baseline="0" dirty="0" smtClean="0"/>
                        <a:t> 7.C</a:t>
                      </a:r>
                    </a:p>
                    <a:p>
                      <a:r>
                        <a:rPr lang="hr-HR" sz="1200" baseline="0" dirty="0" smtClean="0"/>
                        <a:t>ASTRID PFEIFER, 7.C</a:t>
                      </a:r>
                    </a:p>
                    <a:p>
                      <a:r>
                        <a:rPr lang="hr-HR" sz="1200" baseline="0" dirty="0" smtClean="0"/>
                        <a:t>DOMINIK DIKOVIĆŠ, 7.C</a:t>
                      </a:r>
                    </a:p>
                    <a:p>
                      <a:r>
                        <a:rPr lang="hr-HR" sz="1200" baseline="0" dirty="0" smtClean="0"/>
                        <a:t>ADRIAN JOSIPOVIĆ, 7.C</a:t>
                      </a:r>
                    </a:p>
                    <a:p>
                      <a:r>
                        <a:rPr lang="hr-HR" sz="1200" baseline="0" dirty="0" smtClean="0"/>
                        <a:t>FLAMUR GECAJ, 7.C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sz="1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Stručna osoba  iz </a:t>
                      </a:r>
                    </a:p>
                    <a:p>
                      <a:r>
                        <a:rPr lang="hr-HR" sz="1200" dirty="0" smtClean="0"/>
                        <a:t>„ Crvenog križa „ Opatija i </a:t>
                      </a:r>
                    </a:p>
                    <a:p>
                      <a:r>
                        <a:rPr lang="hr-HR" sz="1200" dirty="0" smtClean="0"/>
                        <a:t>GORDAN</a:t>
                      </a:r>
                      <a:r>
                        <a:rPr lang="hr-HR" sz="1200" baseline="0" dirty="0" smtClean="0"/>
                        <a:t>A BEGIĆ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92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48072"/>
          </a:xfrm>
        </p:spPr>
        <p:txBody>
          <a:bodyPr>
            <a:normAutofit fontScale="90000"/>
          </a:bodyPr>
          <a:lstStyle/>
          <a:p>
            <a:pPr algn="l"/>
            <a:r>
              <a:rPr lang="hr-HR" sz="2400" b="1" dirty="0" smtClean="0"/>
              <a:t> MEĐUGRADSKA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77421"/>
              </p:ext>
            </p:extLst>
          </p:nvPr>
        </p:nvGraphicFramePr>
        <p:xfrm>
          <a:off x="539552" y="764704"/>
          <a:ext cx="8208912" cy="581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95"/>
                <a:gridCol w="2193761"/>
                <a:gridCol w="1981461"/>
                <a:gridCol w="2122995"/>
              </a:tblGrid>
              <a:tr h="621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PREDMET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ŠKOLSKO NATJECANJE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MENTOR</a:t>
                      </a:r>
                      <a:endParaRPr lang="hr-HR" sz="1600" dirty="0"/>
                    </a:p>
                  </a:txBody>
                  <a:tcPr/>
                </a:tc>
              </a:tr>
              <a:tr h="366070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“LIDRANO 2013”</a:t>
                      </a:r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200" dirty="0" smtClean="0"/>
                    </a:p>
                    <a:p>
                      <a:pPr algn="l"/>
                      <a:r>
                        <a:rPr lang="hr-HR" sz="1200" dirty="0" smtClean="0"/>
                        <a:t>RECITATORSKI IZRIČAJ</a:t>
                      </a:r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r>
                        <a:rPr lang="hr-HR" sz="1400" dirty="0" smtClean="0"/>
                        <a:t>LITERARNI IZRIČAJ</a:t>
                      </a:r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r>
                        <a:rPr lang="hr-HR" sz="1400" dirty="0" smtClean="0"/>
                        <a:t>NOVINARSKI IZRIČAJ </a:t>
                      </a:r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endParaRPr lang="hr-HR" sz="1400" dirty="0" smtClean="0"/>
                    </a:p>
                    <a:p>
                      <a:pPr algn="l"/>
                      <a:r>
                        <a:rPr lang="hr-HR" sz="1400" dirty="0" smtClean="0"/>
                        <a:t>ŠKOLSKI</a:t>
                      </a:r>
                      <a:r>
                        <a:rPr lang="hr-HR" sz="1400" baseline="0" dirty="0" smtClean="0"/>
                        <a:t> LIST “CVRČAK”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u="sng" dirty="0" smtClean="0"/>
                        <a:t>( MEĐUGRADSKO</a:t>
                      </a:r>
                      <a:r>
                        <a:rPr lang="hr-HR" sz="1200" b="1" u="sng" baseline="0" dirty="0" smtClean="0"/>
                        <a:t> NATJECANJE )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DOMINIK GRBAC, 4.r</a:t>
                      </a:r>
                      <a:r>
                        <a:rPr lang="hr-HR" sz="1200" baseline="0" dirty="0" smtClean="0"/>
                        <a:t> PŠJ</a:t>
                      </a:r>
                    </a:p>
                    <a:p>
                      <a:r>
                        <a:rPr lang="hr-HR" sz="1200" baseline="0" dirty="0" smtClean="0"/>
                        <a:t>IVANA PLESKINA, 4.r PŠJ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FRAN SOLDATIĆ, 5.A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MAURO </a:t>
                      </a:r>
                      <a:r>
                        <a:rPr lang="hr-HR" sz="1200" dirty="0" smtClean="0"/>
                        <a:t>JUŠIĆ,</a:t>
                      </a:r>
                      <a:r>
                        <a:rPr lang="hr-HR" sz="1200" baseline="0" dirty="0" smtClean="0"/>
                        <a:t> 5.B</a:t>
                      </a:r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KATARINA VAGAJA, 8.A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DOMINIK</a:t>
                      </a:r>
                      <a:r>
                        <a:rPr lang="hr-HR" sz="1200" baseline="0" dirty="0" smtClean="0"/>
                        <a:t> GRBAC, </a:t>
                      </a:r>
                      <a:r>
                        <a:rPr lang="hr-HR" sz="1200" baseline="0" dirty="0" smtClean="0"/>
                        <a:t>4.r PŠJ</a:t>
                      </a:r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b="1" dirty="0" smtClean="0">
                          <a:solidFill>
                            <a:srgbClr val="FF0000"/>
                          </a:solidFill>
                        </a:rPr>
                        <a:t>MAURO JUŠIĆ, 5.B</a:t>
                      </a:r>
                    </a:p>
                    <a:p>
                      <a:r>
                        <a:rPr lang="hr-HR" sz="1200" b="1" dirty="0" smtClean="0">
                          <a:solidFill>
                            <a:srgbClr val="FF0000"/>
                          </a:solidFill>
                        </a:rPr>
                        <a:t>- Predložen za državno natjecanje</a:t>
                      </a:r>
                    </a:p>
                    <a:p>
                      <a:endParaRPr lang="hr-HR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hr-HR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hr-HR" sz="1200" b="1" dirty="0" smtClean="0">
                          <a:solidFill>
                            <a:srgbClr val="FF0000"/>
                          </a:solidFill>
                        </a:rPr>
                        <a:t>ŠKOLSKI LIST „ Cvrčak „</a:t>
                      </a:r>
                    </a:p>
                    <a:p>
                      <a:r>
                        <a:rPr lang="hr-HR" sz="1200" b="1" dirty="0" smtClean="0">
                          <a:solidFill>
                            <a:srgbClr val="FF0000"/>
                          </a:solidFill>
                        </a:rPr>
                        <a:t>Predložen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</a:rPr>
                        <a:t> za državno natjecanje</a:t>
                      </a:r>
                      <a:endParaRPr lang="hr-H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MARIJA</a:t>
                      </a:r>
                      <a:r>
                        <a:rPr lang="hr-HR" sz="1200" baseline="0" dirty="0" smtClean="0"/>
                        <a:t> RADOŠ</a:t>
                      </a:r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LOVORKA BENVIN</a:t>
                      </a:r>
                    </a:p>
                    <a:p>
                      <a:r>
                        <a:rPr lang="hr-HR" sz="1200" baseline="0" dirty="0" smtClean="0"/>
                        <a:t>JASNA MIŠKULIN NEMETH</a:t>
                      </a:r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LOVORKA BENVIN</a:t>
                      </a:r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SANJA MRKIĆ RADIVOJEVIĆ</a:t>
                      </a:r>
                      <a:endParaRPr lang="hr-HR" sz="1200" dirty="0"/>
                    </a:p>
                  </a:txBody>
                  <a:tcPr/>
                </a:tc>
              </a:tr>
              <a:tr h="1262625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MEĐUGRADSKA I ŽUPANIJSKA  NATJECANJA </a:t>
            </a:r>
            <a:r>
              <a:rPr lang="hr-HR" sz="2800" b="1" dirty="0" err="1" smtClean="0"/>
              <a:t>ŠK.GOD</a:t>
            </a:r>
            <a:r>
              <a:rPr lang="hr-HR" sz="2800" b="1" dirty="0" smtClean="0"/>
              <a:t>. 2012. – 2013.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EUROPA U ŠKOLI</a:t>
            </a:r>
          </a:p>
          <a:p>
            <a:pPr>
              <a:buNone/>
            </a:pPr>
            <a:r>
              <a:rPr lang="hr-HR" sz="2000" b="1" dirty="0" smtClean="0"/>
              <a:t>Na županijskom natjecanju:</a:t>
            </a:r>
          </a:p>
          <a:p>
            <a:pPr>
              <a:buNone/>
            </a:pPr>
            <a:r>
              <a:rPr lang="hr-HR" sz="2000" b="1" dirty="0" smtClean="0"/>
              <a:t>Glazbeni izričaj – pjesma „ Svi smo mi djeca Europe”</a:t>
            </a:r>
          </a:p>
          <a:p>
            <a:pPr>
              <a:buFontTx/>
              <a:buChar char="-"/>
            </a:pPr>
            <a:r>
              <a:rPr lang="hr-HR" sz="2000" b="1" dirty="0" smtClean="0"/>
              <a:t>izvedba: MELANY UJČIĆ, MELISA AHMETOVIĆ, KARLA PUPIS, </a:t>
            </a:r>
          </a:p>
          <a:p>
            <a:pPr>
              <a:buNone/>
            </a:pPr>
            <a:r>
              <a:rPr lang="hr-HR" sz="2000" b="1" dirty="0" smtClean="0"/>
              <a:t>                      NATALIA SPINČIĆ, TARA MAMULA, </a:t>
            </a:r>
          </a:p>
          <a:p>
            <a:pPr>
              <a:buNone/>
            </a:pPr>
            <a:r>
              <a:rPr lang="hr-HR" sz="2000" b="1" dirty="0" smtClean="0"/>
              <a:t>                      DAVOR KUSTURIN, NIKO BAGARIĆ, </a:t>
            </a:r>
          </a:p>
          <a:p>
            <a:pPr>
              <a:buFontTx/>
              <a:buChar char="-"/>
            </a:pPr>
            <a:r>
              <a:rPr lang="hr-HR" sz="2000" b="1" dirty="0" smtClean="0"/>
              <a:t>MentorICA: Ivana Herman</a:t>
            </a:r>
          </a:p>
          <a:p>
            <a:pPr>
              <a:buFontTx/>
              <a:buChar char="-"/>
            </a:pPr>
            <a:r>
              <a:rPr lang="hr-HR" sz="2000" b="1" dirty="0" smtClean="0">
                <a:solidFill>
                  <a:srgbClr val="FF0000"/>
                </a:solidFill>
              </a:rPr>
              <a:t>Pjesma plasirana na državno natjecanje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ŠKOLSKA I ŽUPANIJSKA NATJECANJA 2012./2013.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>
                <a:latin typeface="Arial Rounded MT Bold" pitchFamily="34" charset="0"/>
              </a:rPr>
              <a:t>Natjecanje je pravilima određen postupak iskazivanja sposobnosti, vještina i znanja učenika/</a:t>
            </a:r>
            <a:r>
              <a:rPr lang="hr-HR" dirty="0" err="1" smtClean="0">
                <a:latin typeface="Arial Rounded MT Bold" pitchFamily="34" charset="0"/>
              </a:rPr>
              <a:t>ca</a:t>
            </a:r>
            <a:r>
              <a:rPr lang="hr-HR" dirty="0" smtClean="0">
                <a:latin typeface="Arial Rounded MT Bold" pitchFamily="34" charset="0"/>
              </a:rPr>
              <a:t> pisanim ili usmenim oblicima, pojedinačno ili u skupini. </a:t>
            </a:r>
          </a:p>
          <a:p>
            <a:pPr>
              <a:buNone/>
            </a:pPr>
            <a:endParaRPr lang="hr-HR" sz="1100" dirty="0" smtClean="0">
              <a:latin typeface="Arial Rounded MT Bold" pitchFamily="34" charset="0"/>
            </a:endParaRPr>
          </a:p>
          <a:p>
            <a:r>
              <a:rPr lang="hr-HR" dirty="0" smtClean="0">
                <a:latin typeface="Arial Rounded MT Bold" pitchFamily="34" charset="0"/>
              </a:rPr>
              <a:t>Na natjecanjima i smotrama sudjeluju učenici/e koji/e se kao pojedinci ili </a:t>
            </a:r>
            <a:r>
              <a:rPr lang="hr-HR" b="1" dirty="0" smtClean="0">
                <a:latin typeface="Arial Rounded MT Bold" pitchFamily="34" charset="0"/>
              </a:rPr>
              <a:t>č</a:t>
            </a:r>
            <a:r>
              <a:rPr lang="hr-HR" dirty="0" smtClean="0">
                <a:latin typeface="Arial Rounded MT Bold" pitchFamily="34" charset="0"/>
              </a:rPr>
              <a:t>lanovi određene skupine ističu znanjem, vještinama ili sposobnostima u skladu s programom/ pravilima pojedinog natjecanja ili smotre.</a:t>
            </a:r>
          </a:p>
          <a:p>
            <a:pPr>
              <a:buNone/>
            </a:pPr>
            <a:endParaRPr lang="hr-HR" sz="1100" dirty="0" smtClean="0">
              <a:latin typeface="Arial Rounded MT Bold" pitchFamily="34" charset="0"/>
            </a:endParaRPr>
          </a:p>
          <a:p>
            <a:r>
              <a:rPr lang="hr-HR" dirty="0" smtClean="0">
                <a:latin typeface="Arial Rounded MT Bold" pitchFamily="34" charset="0"/>
              </a:rPr>
              <a:t> Natjecati se mogu redoviti u</a:t>
            </a:r>
            <a:r>
              <a:rPr lang="hr-HR" b="1" dirty="0" smtClean="0">
                <a:latin typeface="Arial Rounded MT Bold" pitchFamily="34" charset="0"/>
              </a:rPr>
              <a:t>č</a:t>
            </a:r>
            <a:r>
              <a:rPr lang="hr-HR" dirty="0" smtClean="0">
                <a:latin typeface="Arial Rounded MT Bold" pitchFamily="34" charset="0"/>
              </a:rPr>
              <a:t>enici/e </a:t>
            </a:r>
          </a:p>
          <a:p>
            <a:pPr>
              <a:buNone/>
            </a:pPr>
            <a:endParaRPr lang="hr-HR" sz="1100" dirty="0" smtClean="0">
              <a:latin typeface="Arial Rounded MT Bold" pitchFamily="34" charset="0"/>
            </a:endParaRPr>
          </a:p>
          <a:p>
            <a:r>
              <a:rPr lang="hr-HR" dirty="0" smtClean="0">
                <a:latin typeface="Arial Rounded MT Bold" pitchFamily="34" charset="0"/>
              </a:rPr>
              <a:t> Svrha natjecanja i smotri: 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 - predstavljanje rezultata rada, znanja, vještina, sposobnosti   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   i kompetencija učenika/</a:t>
            </a:r>
            <a:r>
              <a:rPr lang="hr-HR" dirty="0" err="1" smtClean="0">
                <a:latin typeface="Arial Rounded MT Bold" pitchFamily="34" charset="0"/>
              </a:rPr>
              <a:t>ca</a:t>
            </a:r>
            <a:r>
              <a:rPr lang="hr-HR" dirty="0" smtClean="0">
                <a:latin typeface="Arial Rounded MT Bold" pitchFamily="34" charset="0"/>
              </a:rPr>
              <a:t> i njihovih mentora/</a:t>
            </a:r>
            <a:r>
              <a:rPr lang="hr-HR" dirty="0" err="1" smtClean="0">
                <a:latin typeface="Arial Rounded MT Bold" pitchFamily="34" charset="0"/>
              </a:rPr>
              <a:t>ica</a:t>
            </a:r>
            <a:r>
              <a:rPr lang="hr-HR" dirty="0" smtClean="0">
                <a:latin typeface="Arial Rounded MT Bold" pitchFamily="34" charset="0"/>
              </a:rPr>
              <a:t> na   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   određenom području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-  poticanje i motiviranje na sudjelovanje te me</a:t>
            </a:r>
            <a:r>
              <a:rPr lang="hr-HR" b="1" dirty="0" smtClean="0">
                <a:latin typeface="Arial Rounded MT Bold" pitchFamily="34" charset="0"/>
              </a:rPr>
              <a:t>đ</a:t>
            </a:r>
            <a:r>
              <a:rPr lang="hr-HR" dirty="0" smtClean="0">
                <a:latin typeface="Arial Rounded MT Bold" pitchFamily="34" charset="0"/>
              </a:rPr>
              <a:t>usobno     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   natjecanje  u</a:t>
            </a:r>
            <a:r>
              <a:rPr lang="hr-HR" b="1" dirty="0" smtClean="0">
                <a:latin typeface="Arial Rounded MT Bold" pitchFamily="34" charset="0"/>
              </a:rPr>
              <a:t>č</a:t>
            </a:r>
            <a:r>
              <a:rPr lang="hr-HR" dirty="0" smtClean="0">
                <a:latin typeface="Arial Rounded MT Bold" pitchFamily="34" charset="0"/>
              </a:rPr>
              <a:t>enika/</a:t>
            </a:r>
            <a:r>
              <a:rPr lang="hr-HR" dirty="0" err="1" smtClean="0">
                <a:latin typeface="Arial Rounded MT Bold" pitchFamily="34" charset="0"/>
              </a:rPr>
              <a:t>ca</a:t>
            </a:r>
            <a:r>
              <a:rPr lang="hr-HR" dirty="0" smtClean="0">
                <a:latin typeface="Arial Rounded MT Bold" pitchFamily="34" charset="0"/>
              </a:rPr>
              <a:t> i natjecanje u</a:t>
            </a:r>
            <a:r>
              <a:rPr lang="hr-HR" b="1" dirty="0" smtClean="0">
                <a:latin typeface="Arial Rounded MT Bold" pitchFamily="34" charset="0"/>
              </a:rPr>
              <a:t>č</a:t>
            </a:r>
            <a:r>
              <a:rPr lang="hr-HR" dirty="0" smtClean="0">
                <a:latin typeface="Arial Rounded MT Bold" pitchFamily="34" charset="0"/>
              </a:rPr>
              <a:t>enika/</a:t>
            </a:r>
            <a:r>
              <a:rPr lang="hr-HR" dirty="0" err="1" smtClean="0">
                <a:latin typeface="Arial Rounded MT Bold" pitchFamily="34" charset="0"/>
              </a:rPr>
              <a:t>ca</a:t>
            </a:r>
            <a:r>
              <a:rPr lang="hr-HR" dirty="0" smtClean="0">
                <a:latin typeface="Arial Rounded MT Bold" pitchFamily="34" charset="0"/>
              </a:rPr>
              <a:t> sa samim </a:t>
            </a:r>
          </a:p>
          <a:p>
            <a:pPr lvl="0">
              <a:buNone/>
            </a:pPr>
            <a:r>
              <a:rPr lang="hr-HR" dirty="0" smtClean="0">
                <a:latin typeface="Arial Rounded MT Bold" pitchFamily="34" charset="0"/>
              </a:rPr>
              <a:t>        sobom.</a:t>
            </a:r>
          </a:p>
          <a:p>
            <a:endParaRPr lang="hr-HR" dirty="0" smtClean="0">
              <a:latin typeface="Arial Rounded MT Bold" pitchFamily="34" charset="0"/>
            </a:endParaRPr>
          </a:p>
          <a:p>
            <a:endParaRPr lang="hr-HR" dirty="0" smtClean="0">
              <a:latin typeface="Arial Rounded MT Bold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vi-VN" sz="3200" b="1" dirty="0" smtClean="0"/>
              <a:t>ŠKOLSKA RAZINA – </a:t>
            </a:r>
            <a:r>
              <a:rPr lang="hr-HR" sz="3200" b="1" dirty="0" smtClean="0"/>
              <a:t>2012./2013.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LiDraNo </a:t>
            </a:r>
            <a:r>
              <a:rPr lang="vi-VN" dirty="0" smtClean="0"/>
              <a:t> </a:t>
            </a:r>
            <a:r>
              <a:rPr lang="vi-VN" b="1" dirty="0"/>
              <a:t>do </a:t>
            </a:r>
            <a:r>
              <a:rPr lang="vi-VN" b="1" dirty="0" smtClean="0"/>
              <a:t>1</a:t>
            </a:r>
            <a:r>
              <a:rPr lang="hr-HR" b="1" dirty="0" smtClean="0"/>
              <a:t>6</a:t>
            </a:r>
            <a:r>
              <a:rPr lang="vi-VN" b="1" dirty="0" smtClean="0"/>
              <a:t>. </a:t>
            </a:r>
            <a:r>
              <a:rPr lang="vi-VN" dirty="0" smtClean="0"/>
              <a:t> </a:t>
            </a:r>
            <a:r>
              <a:rPr lang="vi-VN" dirty="0"/>
              <a:t>siječnja</a:t>
            </a:r>
            <a:r>
              <a:rPr lang="vi-VN" dirty="0" smtClean="0"/>
              <a:t> </a:t>
            </a:r>
            <a:r>
              <a:rPr lang="vi-VN" dirty="0"/>
              <a:t>srijeda</a:t>
            </a:r>
            <a:r>
              <a:rPr lang="vi-VN" dirty="0" smtClean="0"/>
              <a:t> </a:t>
            </a:r>
            <a:r>
              <a:rPr lang="vi-VN" dirty="0"/>
              <a:t> 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 smotra iz informatike – računalstva (Infokup)</a:t>
            </a:r>
            <a:r>
              <a:rPr lang="vi-VN" dirty="0" smtClean="0"/>
              <a:t> </a:t>
            </a:r>
            <a:r>
              <a:rPr lang="vi-VN" b="1" dirty="0" smtClean="0"/>
              <a:t>2</a:t>
            </a:r>
            <a:r>
              <a:rPr lang="hr-HR" b="1" dirty="0" smtClean="0"/>
              <a:t>1</a:t>
            </a:r>
            <a:r>
              <a:rPr lang="vi-VN" b="1" dirty="0" smtClean="0"/>
              <a:t>.</a:t>
            </a:r>
            <a:r>
              <a:rPr lang="vi-VN" dirty="0" smtClean="0"/>
              <a:t> siječnja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ponedjeljak</a:t>
            </a:r>
            <a:r>
              <a:rPr lang="vi-VN" dirty="0" smtClean="0"/>
              <a:t> 9</a:t>
            </a:r>
            <a:r>
              <a:rPr lang="hr-HR" dirty="0" smtClean="0"/>
              <a:t> sati</a:t>
            </a:r>
          </a:p>
          <a:p>
            <a:pPr>
              <a:buNone/>
            </a:pPr>
            <a:r>
              <a:rPr lang="hr-HR" b="1" dirty="0" smtClean="0"/>
              <a:t> </a:t>
            </a:r>
            <a:r>
              <a:rPr lang="vi-VN" b="1" dirty="0" smtClean="0"/>
              <a:t>Natjecanje </a:t>
            </a:r>
            <a:r>
              <a:rPr lang="vi-VN" b="1" dirty="0"/>
              <a:t>iz matematike</a:t>
            </a:r>
            <a:r>
              <a:rPr lang="vi-VN" dirty="0"/>
              <a:t> </a:t>
            </a:r>
            <a:r>
              <a:rPr lang="vi-VN" b="1" dirty="0"/>
              <a:t>1</a:t>
            </a:r>
            <a:r>
              <a:rPr lang="hr-HR" b="1" dirty="0"/>
              <a:t>7</a:t>
            </a:r>
            <a:r>
              <a:rPr lang="vi-VN" b="1" dirty="0"/>
              <a:t>.</a:t>
            </a:r>
            <a:r>
              <a:rPr lang="vi-VN" dirty="0"/>
              <a:t> </a:t>
            </a:r>
            <a:r>
              <a:rPr lang="hr-HR" dirty="0"/>
              <a:t>siječnja,</a:t>
            </a:r>
            <a:r>
              <a:rPr lang="vi-VN" dirty="0"/>
              <a:t> </a:t>
            </a:r>
            <a:r>
              <a:rPr lang="hr-HR" dirty="0"/>
              <a:t>četvrtak</a:t>
            </a:r>
            <a:r>
              <a:rPr lang="vi-VN" dirty="0"/>
              <a:t> 10 sati </a:t>
            </a: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 smtClean="0"/>
              <a:t>Natjecanje </a:t>
            </a:r>
            <a:r>
              <a:rPr lang="vi-VN" b="1" dirty="0"/>
              <a:t>iz engleskog jezika</a:t>
            </a:r>
            <a:r>
              <a:rPr lang="vi-VN" dirty="0" smtClean="0"/>
              <a:t> </a:t>
            </a:r>
            <a:r>
              <a:rPr lang="vi-VN" b="1" dirty="0" smtClean="0"/>
              <a:t>2</a:t>
            </a:r>
            <a:r>
              <a:rPr lang="hr-HR" b="1" dirty="0" smtClean="0"/>
              <a:t>2</a:t>
            </a:r>
            <a:r>
              <a:rPr lang="vi-VN" b="1" dirty="0" smtClean="0"/>
              <a:t>.</a:t>
            </a:r>
            <a:r>
              <a:rPr lang="vi-VN" dirty="0" smtClean="0"/>
              <a:t> siječnja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utorak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fizike</a:t>
            </a:r>
            <a:r>
              <a:rPr lang="vi-VN" dirty="0" smtClean="0"/>
              <a:t> </a:t>
            </a:r>
            <a:r>
              <a:rPr lang="vi-VN" b="1" dirty="0" smtClean="0"/>
              <a:t>2</a:t>
            </a:r>
            <a:r>
              <a:rPr lang="hr-HR" b="1" dirty="0" smtClean="0"/>
              <a:t>3</a:t>
            </a:r>
            <a:r>
              <a:rPr lang="vi-VN" b="1" dirty="0" smtClean="0"/>
              <a:t>.</a:t>
            </a:r>
            <a:r>
              <a:rPr lang="vi-VN" dirty="0" smtClean="0"/>
              <a:t> siječnja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srijeda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 </a:t>
            </a:r>
            <a:r>
              <a:rPr lang="vi-VN" b="1" dirty="0" smtClean="0"/>
              <a:t>Natjecanje </a:t>
            </a:r>
            <a:r>
              <a:rPr lang="vi-VN" b="1" dirty="0"/>
              <a:t>iz talijanskog</a:t>
            </a:r>
            <a:r>
              <a:rPr lang="vi-VN" dirty="0"/>
              <a:t> </a:t>
            </a:r>
            <a:r>
              <a:rPr lang="hr-HR" b="1" dirty="0"/>
              <a:t>24</a:t>
            </a:r>
            <a:r>
              <a:rPr lang="vi-VN" b="1" dirty="0"/>
              <a:t>.</a:t>
            </a:r>
            <a:r>
              <a:rPr lang="vi-VN" dirty="0"/>
              <a:t> </a:t>
            </a:r>
            <a:r>
              <a:rPr lang="hr-HR" dirty="0"/>
              <a:t>siječnja,</a:t>
            </a:r>
            <a:r>
              <a:rPr lang="vi-VN" dirty="0"/>
              <a:t> </a:t>
            </a:r>
            <a:r>
              <a:rPr lang="hr-HR" dirty="0"/>
              <a:t>četvrtak</a:t>
            </a:r>
            <a:r>
              <a:rPr lang="vi-VN" dirty="0"/>
              <a:t> </a:t>
            </a:r>
            <a:r>
              <a:rPr lang="vi-VN" dirty="0" smtClean="0"/>
              <a:t>1</a:t>
            </a:r>
            <a:r>
              <a:rPr lang="hr-HR" dirty="0" smtClean="0"/>
              <a:t>0</a:t>
            </a:r>
            <a:r>
              <a:rPr lang="vi-VN" dirty="0" smtClean="0"/>
              <a:t> </a:t>
            </a:r>
            <a:r>
              <a:rPr lang="vi-VN" dirty="0"/>
              <a:t>sati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vjeronauka – vjeronaučna </a:t>
            </a:r>
            <a:r>
              <a:rPr lang="vi-VN" b="1" dirty="0" smtClean="0"/>
              <a:t>olimpijada)</a:t>
            </a:r>
            <a:r>
              <a:rPr lang="vi-VN" dirty="0" smtClean="0"/>
              <a:t> </a:t>
            </a:r>
            <a:r>
              <a:rPr lang="vi-VN" b="1" dirty="0" smtClean="0"/>
              <a:t>2</a:t>
            </a:r>
            <a:r>
              <a:rPr lang="hr-HR" b="1" dirty="0" smtClean="0"/>
              <a:t>5</a:t>
            </a:r>
            <a:r>
              <a:rPr lang="vi-VN" b="1" dirty="0" smtClean="0"/>
              <a:t>.</a:t>
            </a:r>
            <a:r>
              <a:rPr lang="vi-VN" dirty="0" smtClean="0"/>
              <a:t> siječnja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petak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LiDraNo (općinska razina, gradske četvrti)</a:t>
            </a:r>
            <a:r>
              <a:rPr lang="vi-VN" dirty="0" smtClean="0"/>
              <a:t> </a:t>
            </a:r>
            <a:r>
              <a:rPr lang="vi-VN" b="1" dirty="0" smtClean="0"/>
              <a:t>30</a:t>
            </a:r>
            <a:r>
              <a:rPr lang="hr-HR" b="1" dirty="0"/>
              <a:t>/</a:t>
            </a:r>
            <a:r>
              <a:rPr lang="vi-VN" b="1" dirty="0" smtClean="0"/>
              <a:t> </a:t>
            </a:r>
            <a:r>
              <a:rPr lang="vi-VN" b="1" dirty="0"/>
              <a:t>31.</a:t>
            </a:r>
            <a:r>
              <a:rPr lang="vi-VN" dirty="0" smtClean="0"/>
              <a:t> siječnja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hr-HR" dirty="0" smtClean="0"/>
              <a:t>srijeda</a:t>
            </a:r>
            <a:r>
              <a:rPr lang="vi-VN" dirty="0" smtClean="0"/>
              <a:t>k</a:t>
            </a:r>
            <a:r>
              <a:rPr lang="hr-HR" dirty="0" smtClean="0"/>
              <a:t>/četvrtak</a:t>
            </a:r>
          </a:p>
          <a:p>
            <a:pPr>
              <a:buNone/>
            </a:pP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hrvatskog</a:t>
            </a:r>
            <a:r>
              <a:rPr lang="vi-VN" dirty="0" smtClean="0"/>
              <a:t> </a:t>
            </a:r>
            <a:r>
              <a:rPr lang="hr-HR" b="1" dirty="0" smtClean="0"/>
              <a:t>8</a:t>
            </a:r>
            <a:r>
              <a:rPr lang="vi-VN" b="1" dirty="0" smtClean="0"/>
              <a:t>.</a:t>
            </a:r>
            <a:r>
              <a:rPr lang="vi-VN" dirty="0" smtClean="0"/>
              <a:t> veljače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hr-HR" dirty="0" smtClean="0"/>
              <a:t>petak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povijesti</a:t>
            </a:r>
            <a:r>
              <a:rPr lang="vi-VN" dirty="0" smtClean="0"/>
              <a:t> </a:t>
            </a:r>
            <a:r>
              <a:rPr lang="hr-HR" b="1" dirty="0" smtClean="0"/>
              <a:t>6</a:t>
            </a:r>
            <a:r>
              <a:rPr lang="vi-VN" b="1" dirty="0" smtClean="0"/>
              <a:t>.</a:t>
            </a:r>
            <a:r>
              <a:rPr lang="vi-VN" dirty="0" smtClean="0"/>
              <a:t> </a:t>
            </a:r>
            <a:r>
              <a:rPr lang="hr-HR" dirty="0" smtClean="0"/>
              <a:t>veljače,</a:t>
            </a:r>
            <a:r>
              <a:rPr lang="vi-VN" dirty="0" smtClean="0"/>
              <a:t> </a:t>
            </a:r>
            <a:r>
              <a:rPr lang="hr-HR" dirty="0" smtClean="0"/>
              <a:t>srijeda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geografije</a:t>
            </a:r>
            <a:r>
              <a:rPr lang="vi-VN" dirty="0" smtClean="0"/>
              <a:t> </a:t>
            </a:r>
            <a:r>
              <a:rPr lang="hr-HR" b="1" dirty="0" smtClean="0"/>
              <a:t>7</a:t>
            </a:r>
            <a:r>
              <a:rPr lang="vi-VN" b="1" dirty="0" smtClean="0"/>
              <a:t>.</a:t>
            </a:r>
            <a:r>
              <a:rPr lang="vi-VN" dirty="0" smtClean="0"/>
              <a:t> veljače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hr-HR" dirty="0" smtClean="0"/>
              <a:t>četvrtak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 </a:t>
            </a:r>
            <a:r>
              <a:rPr lang="vi-VN" b="1" dirty="0" smtClean="0"/>
              <a:t>Natjecanje </a:t>
            </a:r>
            <a:r>
              <a:rPr lang="vi-VN" b="1" dirty="0"/>
              <a:t>iz kemije</a:t>
            </a:r>
            <a:r>
              <a:rPr lang="vi-VN" dirty="0" smtClean="0"/>
              <a:t> </a:t>
            </a:r>
            <a:r>
              <a:rPr lang="vi-VN" b="1" dirty="0" smtClean="0"/>
              <a:t>1</a:t>
            </a:r>
            <a:r>
              <a:rPr lang="hr-HR" b="1" dirty="0" smtClean="0"/>
              <a:t>3</a:t>
            </a:r>
            <a:r>
              <a:rPr lang="vi-VN" b="1" dirty="0" smtClean="0"/>
              <a:t>.</a:t>
            </a:r>
            <a:r>
              <a:rPr lang="vi-VN" dirty="0" smtClean="0"/>
              <a:t> veljače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srijeda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Natjecanje iz biologije </a:t>
            </a:r>
            <a:r>
              <a:rPr lang="vi-VN" dirty="0" smtClean="0"/>
              <a:t> </a:t>
            </a:r>
            <a:r>
              <a:rPr lang="vi-VN" b="1" dirty="0" smtClean="0"/>
              <a:t>1</a:t>
            </a:r>
            <a:r>
              <a:rPr lang="hr-HR" b="1" dirty="0" smtClean="0"/>
              <a:t>4</a:t>
            </a:r>
            <a:r>
              <a:rPr lang="vi-VN" b="1" dirty="0" smtClean="0"/>
              <a:t>.</a:t>
            </a:r>
            <a:r>
              <a:rPr lang="vi-VN" dirty="0" smtClean="0"/>
              <a:t> veljače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četvrtak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 </a:t>
            </a:r>
            <a:r>
              <a:rPr lang="vi-VN" b="1" dirty="0" smtClean="0"/>
              <a:t>Natjecanje </a:t>
            </a:r>
            <a:r>
              <a:rPr lang="vi-VN" b="1" dirty="0"/>
              <a:t>mladeži Hrvatskoga Crvenog križa</a:t>
            </a:r>
            <a:r>
              <a:rPr lang="vi-VN" dirty="0" smtClean="0"/>
              <a:t> </a:t>
            </a:r>
            <a:r>
              <a:rPr lang="hr-HR" b="1" dirty="0" smtClean="0"/>
              <a:t>16</a:t>
            </a:r>
            <a:r>
              <a:rPr lang="vi-VN" b="1" dirty="0" smtClean="0"/>
              <a:t>.</a:t>
            </a:r>
            <a:r>
              <a:rPr lang="vi-VN" dirty="0" smtClean="0"/>
              <a:t> ožujka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subota</a:t>
            </a:r>
            <a:r>
              <a:rPr lang="vi-VN" dirty="0" smtClean="0"/>
              <a:t> </a:t>
            </a:r>
            <a:r>
              <a:rPr lang="vi-VN" dirty="0"/>
              <a:t>8 sati</a:t>
            </a: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vi-VN" b="1" dirty="0"/>
              <a:t>Sigurno u prometu</a:t>
            </a:r>
            <a:r>
              <a:rPr lang="vi-VN" dirty="0" smtClean="0"/>
              <a:t> </a:t>
            </a:r>
            <a:r>
              <a:rPr lang="vi-VN" b="1" dirty="0"/>
              <a:t>do </a:t>
            </a:r>
            <a:r>
              <a:rPr lang="hr-HR" b="1" dirty="0" smtClean="0"/>
              <a:t>08</a:t>
            </a:r>
            <a:r>
              <a:rPr lang="vi-VN" b="1" dirty="0" smtClean="0"/>
              <a:t>.</a:t>
            </a:r>
            <a:r>
              <a:rPr lang="vi-VN" dirty="0" smtClean="0"/>
              <a:t> travnja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hr-HR" dirty="0" smtClean="0"/>
              <a:t>ponedjeljak</a:t>
            </a:r>
            <a:r>
              <a:rPr lang="vi-VN" dirty="0" smtClean="0"/>
              <a:t> </a:t>
            </a:r>
            <a:r>
              <a:rPr lang="vi-VN" dirty="0"/>
              <a:t>13 sati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vi-VN" sz="3200" b="1" dirty="0" smtClean="0"/>
              <a:t>ŠKOLSKA RAZINA – </a:t>
            </a:r>
            <a:r>
              <a:rPr lang="hr-HR" sz="3200" b="1" dirty="0" smtClean="0"/>
              <a:t>2012./2013.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000" dirty="0" smtClean="0">
                <a:latin typeface="Arial Rounded MT Bold" pitchFamily="34" charset="0"/>
              </a:rPr>
              <a:t>Školska natjecanja su trajala u periodu od 16.01. do 08.04.2013.</a:t>
            </a:r>
          </a:p>
          <a:p>
            <a:pPr>
              <a:lnSpc>
                <a:spcPct val="80000"/>
              </a:lnSpc>
              <a:buNone/>
            </a:pPr>
            <a:endParaRPr lang="hr-HR" sz="800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dirty="0" smtClean="0">
                <a:latin typeface="Arial Rounded MT Bold" pitchFamily="34" charset="0"/>
              </a:rPr>
              <a:t>Učenici su se uključili u natjecanje iz 13 predmeta: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GEOGRAFIJA – 22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POVIJEST – 1 učenik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TALIJANSKI JEZIK – 6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MATEMATIKA – 25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ENGLESKI JEZIK – 11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HRVATSKI JEZIK – 19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BIOLOGIJA  - 19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KEMIJA – 11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FIZIKA – 3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INFORMATIKA – 12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 dirty="0" smtClean="0">
                <a:latin typeface="Arial Rounded MT Bold" pitchFamily="34" charset="0"/>
              </a:rPr>
              <a:t>     VJERONAUČNA OLIMPIJADA – 6 učenika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800" dirty="0" smtClean="0">
                <a:latin typeface="Arial Rounded MT Bold" pitchFamily="34" charset="0"/>
              </a:rPr>
              <a:t>             </a:t>
            </a:r>
            <a:r>
              <a:rPr lang="hr-HR" sz="2000" dirty="0" smtClean="0">
                <a:latin typeface="Arial Rounded MT Bold" pitchFamily="34" charset="0"/>
              </a:rPr>
              <a:t>SIGURNO U PROMETU – 20 učenika</a:t>
            </a:r>
          </a:p>
          <a:p>
            <a:pPr>
              <a:lnSpc>
                <a:spcPct val="80000"/>
              </a:lnSpc>
            </a:pPr>
            <a:r>
              <a:rPr lang="hr-HR" sz="2000" dirty="0" smtClean="0">
                <a:latin typeface="Arial Rounded MT Bold" pitchFamily="34" charset="0"/>
              </a:rPr>
              <a:t>Sudjelovalo ukupno  155 učenika od 4. do 8. razreda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MEĐUGRADSKA I ŽUPANIJSKA  NATJECANJA </a:t>
            </a:r>
            <a:r>
              <a:rPr lang="hr-HR" sz="3200" dirty="0" err="1" smtClean="0"/>
              <a:t>ŠK.GOD</a:t>
            </a:r>
            <a:r>
              <a:rPr lang="hr-HR" sz="3200" dirty="0" smtClean="0"/>
              <a:t>. 2012. – 2013.</a:t>
            </a:r>
            <a:endParaRPr lang="hr-HR" sz="3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400" dirty="0" smtClean="0">
                <a:latin typeface="Arial Rounded MT Bold" pitchFamily="34" charset="0"/>
              </a:rPr>
              <a:t>Me</a:t>
            </a:r>
            <a:r>
              <a:rPr lang="hr-HR" sz="2400" b="1" dirty="0" smtClean="0">
                <a:latin typeface="Arial Rounded MT Bold" pitchFamily="34" charset="0"/>
              </a:rPr>
              <a:t>đ</a:t>
            </a:r>
            <a:r>
              <a:rPr lang="hr-HR" sz="2400" dirty="0" smtClean="0">
                <a:latin typeface="Arial Rounded MT Bold" pitchFamily="34" charset="0"/>
              </a:rPr>
              <a:t>ugradsko natjecanje “ LIDRANO “ odr</a:t>
            </a:r>
            <a:r>
              <a:rPr lang="hr-HR" sz="2400" b="1" dirty="0" smtClean="0">
                <a:latin typeface="Arial Rounded MT Bold" pitchFamily="34" charset="0"/>
              </a:rPr>
              <a:t>ž</a:t>
            </a:r>
            <a:r>
              <a:rPr lang="hr-HR" sz="2400" dirty="0" smtClean="0">
                <a:latin typeface="Arial Rounded MT Bold" pitchFamily="34" charset="0"/>
              </a:rPr>
              <a:t>ano je u periodu od 30./31.01.2013.</a:t>
            </a:r>
          </a:p>
          <a:p>
            <a:pPr>
              <a:lnSpc>
                <a:spcPct val="90000"/>
              </a:lnSpc>
              <a:buNone/>
            </a:pPr>
            <a:endParaRPr lang="hr-HR" sz="800" dirty="0" smtClean="0">
              <a:latin typeface="Arial Rounded MT Bold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400" dirty="0" smtClean="0">
                <a:latin typeface="Arial Rounded MT Bold" pitchFamily="34" charset="0"/>
              </a:rPr>
              <a:t>U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enici su se natjecali u:</a:t>
            </a:r>
          </a:p>
          <a:p>
            <a:pPr>
              <a:lnSpc>
                <a:spcPct val="90000"/>
              </a:lnSpc>
              <a:buNone/>
            </a:pPr>
            <a:r>
              <a:rPr lang="hr-HR" sz="2400" dirty="0" smtClean="0">
                <a:latin typeface="Arial Rounded MT Bold" pitchFamily="34" charset="0"/>
              </a:rPr>
              <a:t>     - recitatorskom izri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aju ( 2 u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enika ) </a:t>
            </a:r>
          </a:p>
          <a:p>
            <a:pPr>
              <a:lnSpc>
                <a:spcPct val="90000"/>
              </a:lnSpc>
              <a:buNone/>
            </a:pPr>
            <a:r>
              <a:rPr lang="hr-HR" sz="2400" dirty="0" smtClean="0">
                <a:latin typeface="Arial Rounded MT Bold" pitchFamily="34" charset="0"/>
              </a:rPr>
              <a:t>     - literarnom izri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aju  ( 3 u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enika )</a:t>
            </a:r>
          </a:p>
          <a:p>
            <a:pPr>
              <a:lnSpc>
                <a:spcPct val="90000"/>
              </a:lnSpc>
              <a:buNone/>
            </a:pPr>
            <a:r>
              <a:rPr lang="hr-HR" sz="2400" dirty="0">
                <a:latin typeface="Arial Rounded MT Bold" pitchFamily="34" charset="0"/>
              </a:rPr>
              <a:t> </a:t>
            </a:r>
            <a:r>
              <a:rPr lang="hr-HR" sz="2400" dirty="0" smtClean="0">
                <a:latin typeface="Arial Rounded MT Bold" pitchFamily="34" charset="0"/>
              </a:rPr>
              <a:t>    - novinarskom izričaju ( 1 učenik )</a:t>
            </a:r>
          </a:p>
          <a:p>
            <a:pPr>
              <a:lnSpc>
                <a:spcPct val="90000"/>
              </a:lnSpc>
              <a:buNone/>
            </a:pPr>
            <a:r>
              <a:rPr lang="hr-HR" sz="2400" dirty="0" smtClean="0">
                <a:latin typeface="Arial Rounded MT Bold" pitchFamily="34" charset="0"/>
              </a:rPr>
              <a:t>     - školski list “ Cvr</a:t>
            </a:r>
            <a:r>
              <a:rPr lang="hr-HR" sz="2400" b="1" dirty="0" smtClean="0">
                <a:latin typeface="Arial Rounded MT Bold" pitchFamily="34" charset="0"/>
              </a:rPr>
              <a:t>č</a:t>
            </a:r>
            <a:r>
              <a:rPr lang="hr-HR" sz="2400" dirty="0" smtClean="0">
                <a:latin typeface="Arial Rounded MT Bold" pitchFamily="34" charset="0"/>
              </a:rPr>
              <a:t>ak” </a:t>
            </a:r>
          </a:p>
          <a:p>
            <a:pPr>
              <a:lnSpc>
                <a:spcPct val="90000"/>
              </a:lnSpc>
            </a:pPr>
            <a:endParaRPr lang="hr-HR" sz="2400" dirty="0" smtClean="0">
              <a:latin typeface="Arial Rounded MT Bold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576064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/>
              <a:t>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 </a:t>
            </a: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11719"/>
              </p:ext>
            </p:extLst>
          </p:nvPr>
        </p:nvGraphicFramePr>
        <p:xfrm>
          <a:off x="683568" y="764704"/>
          <a:ext cx="7776864" cy="574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792088">
                <a:tc>
                  <a:txBody>
                    <a:bodyPr/>
                    <a:lstStyle/>
                    <a:p>
                      <a:r>
                        <a:rPr lang="hr-HR" dirty="0" smtClean="0"/>
                        <a:t>PREDMET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NATJECANJE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495300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GEOGRAFIJA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LEONARD MARTINIS, 5.B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KARLO BARJAKTARIĆ, 5.B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ANTONIO ŠISOVIĆ,</a:t>
                      </a:r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5.B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ANDREJ KRNJATIĆ, 5.C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NIKO BAGARIĆ, 5.C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MATEO RAPIĆ, 5.C</a:t>
                      </a:r>
                      <a:endParaRPr lang="hr-H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IVAN IVANKOVIĆ, 6.A.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FILIP TADIĆ, 6.B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FILIP MALATESTINIĆ, 6.B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ANTONELA MALENICA, 6.B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 SUBOTIĆ, 6.C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IVONA BRAJDIĆ, 7.B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STEFANI ŠURAN, 7.B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VLATKA VUKELIĆ, 8.B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MARIN AUGUSTINOVIĆ, 8.C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CHRISTIAN JOSIPOVIĆ, 8.C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CHIARA KOŠUTA, 8.C</a:t>
                      </a: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KATARINA</a:t>
                      </a:r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VAGAJA, 8.A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VITO TUHTAN, 8.A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IVANA ŠTEMBERGER, 8.B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MATEA GULJA, 8.C</a:t>
                      </a:r>
                    </a:p>
                    <a:p>
                      <a:r>
                        <a:rPr lang="hr-H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MATEA MARJANOVIĆ, 8.C</a:t>
                      </a:r>
                      <a:endParaRPr lang="hr-H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-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TEA KOS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90066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/>
              <a:t>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 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10842"/>
              </p:ext>
            </p:extLst>
          </p:nvPr>
        </p:nvGraphicFramePr>
        <p:xfrm>
          <a:off x="467544" y="692696"/>
          <a:ext cx="8136904" cy="5757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1908212"/>
                <a:gridCol w="2160240"/>
              </a:tblGrid>
              <a:tr h="956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PREDMET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NATJECANJE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627964">
                <a:tc>
                  <a:txBody>
                    <a:bodyPr/>
                    <a:lstStyle/>
                    <a:p>
                      <a:r>
                        <a:rPr lang="hr-HR" dirty="0" smtClean="0"/>
                        <a:t>POVIJEST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CHRISTIAN</a:t>
                      </a:r>
                      <a:r>
                        <a:rPr lang="hr-HR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JOSIPOVIĆ, 8.C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-       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ROMINA RASPOR</a:t>
                      </a:r>
                      <a:endParaRPr lang="hr-HR" dirty="0"/>
                    </a:p>
                  </a:txBody>
                  <a:tcPr/>
                </a:tc>
              </a:tr>
              <a:tr h="1295512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TALIJANSKI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ALEN SUPIČIĆ, 8.C</a:t>
                      </a: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NINA MATULJA, 8.C</a:t>
                      </a: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MARIO PAŠKOTO, 8.A</a:t>
                      </a: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MARTA LIPIĆ, 8.A</a:t>
                      </a: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MARLENE MOSCHELLA, 8.A</a:t>
                      </a:r>
                    </a:p>
                    <a:p>
                      <a:r>
                        <a:rPr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ANAMARIJA MAROT, 8.A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400" b="1" dirty="0" smtClean="0">
                          <a:solidFill>
                            <a:srgbClr val="FF0000"/>
                          </a:solidFill>
                        </a:rPr>
                        <a:t>2.MARIO PAŠKOTO, 8.A</a:t>
                      </a:r>
                    </a:p>
                    <a:p>
                      <a:pPr algn="l"/>
                      <a:r>
                        <a:rPr lang="hr-HR" sz="1400" b="1" dirty="0" smtClean="0">
                          <a:solidFill>
                            <a:srgbClr val="FF0000"/>
                          </a:solidFill>
                        </a:rPr>
                        <a:t>-pozvan na državno natjecanje  14. – 16.04.</a:t>
                      </a:r>
                      <a:endParaRPr lang="hr-H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ADRIANA BELASIĆ</a:t>
                      </a:r>
                      <a:endParaRPr lang="hr-HR" dirty="0"/>
                    </a:p>
                  </a:txBody>
                  <a:tcPr/>
                </a:tc>
              </a:tr>
              <a:tr h="2591024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ENGLESKI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ANDREA HAMERLITZ, 8.C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NINA MATULJA, 8.C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PETAR ZEC, 8.B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GABRIJEL ĐORĐEVIĆ, 8.B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IGOR MARTINČIĆ, 8.8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VLATKA VUKELIĆ, 8.B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LUKENDA, 8.B</a:t>
                      </a:r>
                    </a:p>
                    <a:p>
                      <a:r>
                        <a:rPr lang="hr-HR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KATARINA VAGAJA,</a:t>
                      </a:r>
                      <a:r>
                        <a:rPr lang="hr-HR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8.A</a:t>
                      </a:r>
                    </a:p>
                    <a:p>
                      <a:r>
                        <a:rPr lang="hr-HR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VITO TUHTAN, 8.A</a:t>
                      </a:r>
                    </a:p>
                    <a:p>
                      <a:r>
                        <a:rPr lang="hr-HR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MATEO BOŠNJAK, 8.A</a:t>
                      </a:r>
                    </a:p>
                    <a:p>
                      <a:r>
                        <a:rPr lang="hr-HR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ANAMARIJA MAROT, 8.A</a:t>
                      </a:r>
                      <a:endParaRPr lang="hr-HR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pPr algn="ctr"/>
                      <a:r>
                        <a:rPr lang="hr-HR" sz="1400" dirty="0" smtClean="0"/>
                        <a:t>-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JELENA VRKLJAN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496944" cy="936104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/>
              <a:t>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82106"/>
              </p:ext>
            </p:extLst>
          </p:nvPr>
        </p:nvGraphicFramePr>
        <p:xfrm>
          <a:off x="539552" y="548680"/>
          <a:ext cx="8136904" cy="588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52228"/>
                <a:gridCol w="2016224"/>
              </a:tblGrid>
              <a:tr h="1035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PREDMET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ŠKOLSKO NATJECANJE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485258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MATEMATIKA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NIKO ŽIVANOVIĆ, </a:t>
                      </a:r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4.B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TARA TURAK, </a:t>
                      </a:r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4.B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SARA TESAR, </a:t>
                      </a:r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4.B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VIKTOR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SMOKVINA,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4.B</a:t>
                      </a:r>
                      <a:endParaRPr lang="hr-H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ANTONIO ĆOSIĆ,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4.A</a:t>
                      </a:r>
                      <a:endParaRPr lang="hr-H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LUCIJA MILOHNIĆ,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4.A</a:t>
                      </a:r>
                      <a:endParaRPr lang="hr-H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ANTONIO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POŠTIĆ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4.A</a:t>
                      </a:r>
                      <a:endParaRPr lang="hr-H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LEO TIJANIĆ, 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4.A</a:t>
                      </a:r>
                      <a:endParaRPr lang="hr-H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TIAN FRLAN, 4.PŠR</a:t>
                      </a: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DARIO STIPANIĆ, 4.PŠR</a:t>
                      </a: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LUKA RUŽIĆ, 4.PŠR</a:t>
                      </a: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NATALI RADOVIČ, 4.PŠJ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ALEN</a:t>
                      </a:r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SIKIRICA, 5.C</a:t>
                      </a:r>
                    </a:p>
                    <a:p>
                      <a:r>
                        <a:rPr lang="hr-H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MARIO JURADA, 5.A</a:t>
                      </a:r>
                      <a:endParaRPr lang="hr-H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MATEO ŠEPIĆ, 5.C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ANTONIO DŽAJA, 6.B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FILIP TADIĆ, 6.B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PAULA MANOLA, 6.B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 AUGUSTINOVIĆ, 6.C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 SUBOTIĆ, 6.C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STEFANI ŠURAN, 7.B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IVONA BRAJDIĆ, 7.B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FILIP GAUŠ, 7.B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MARIN AUGUSTINOVIĆ, 8.C</a:t>
                      </a:r>
                    </a:p>
                    <a:p>
                      <a:r>
                        <a:rPr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NINA MATUULJA, 8.C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endParaRPr lang="hr-HR" sz="1400" dirty="0" smtClean="0"/>
                    </a:p>
                    <a:p>
                      <a:r>
                        <a:rPr lang="hr-HR" sz="1400" dirty="0" smtClean="0"/>
                        <a:t>13. LEA SUBOTIĆ, 6.C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050" dirty="0" smtClean="0"/>
                    </a:p>
                    <a:p>
                      <a:endParaRPr lang="hr-HR" sz="1050" dirty="0" smtClean="0"/>
                    </a:p>
                    <a:p>
                      <a:endParaRPr lang="hr-HR" sz="1050" dirty="0" smtClean="0"/>
                    </a:p>
                    <a:p>
                      <a:endParaRPr lang="hr-HR" sz="1050" dirty="0" smtClean="0"/>
                    </a:p>
                    <a:p>
                      <a:r>
                        <a:rPr lang="hr-HR" sz="1200" dirty="0" smtClean="0"/>
                        <a:t>BLAŽENKA MATEK ( </a:t>
                      </a:r>
                      <a:r>
                        <a:rPr lang="hr-HR" sz="1200" dirty="0" smtClean="0"/>
                        <a:t>4.B </a:t>
                      </a:r>
                      <a:r>
                        <a:rPr lang="hr-HR" sz="1200" dirty="0" smtClean="0"/>
                        <a:t>)</a:t>
                      </a:r>
                    </a:p>
                    <a:p>
                      <a:r>
                        <a:rPr lang="hr-HR" sz="1200" dirty="0" smtClean="0"/>
                        <a:t>ŽELJKA ŠAC ( 4.B )</a:t>
                      </a:r>
                    </a:p>
                    <a:p>
                      <a:r>
                        <a:rPr lang="hr-HR" sz="1200" dirty="0" smtClean="0"/>
                        <a:t>MELITA STAMBULIĆ ( 4.PŠJ</a:t>
                      </a:r>
                      <a:r>
                        <a:rPr lang="hr-HR" sz="1200" baseline="0" dirty="0" smtClean="0"/>
                        <a:t> )</a:t>
                      </a:r>
                    </a:p>
                    <a:p>
                      <a:r>
                        <a:rPr lang="hr-HR" sz="1200" baseline="0" dirty="0" smtClean="0"/>
                        <a:t>NADA PLAZIBAT( 4.PŠR )</a:t>
                      </a:r>
                    </a:p>
                    <a:p>
                      <a:endParaRPr lang="hr-HR" sz="1200" baseline="0" dirty="0" smtClean="0"/>
                    </a:p>
                    <a:p>
                      <a:r>
                        <a:rPr lang="hr-HR" sz="1200" baseline="0" dirty="0" smtClean="0"/>
                        <a:t>DENIS MODRIĆ ( 5.AC., 7.B )</a:t>
                      </a:r>
                    </a:p>
                    <a:p>
                      <a:r>
                        <a:rPr lang="hr-HR" sz="1200" baseline="0" dirty="0" smtClean="0"/>
                        <a:t>ELIZABETA BOROVINA </a:t>
                      </a:r>
                    </a:p>
                    <a:p>
                      <a:r>
                        <a:rPr lang="hr-HR" sz="1200" baseline="0" dirty="0" smtClean="0"/>
                        <a:t>( 6.BC, 8.C )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92088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ŠKOLSKA I ŽUPANIJSKA  NATJECANJA </a:t>
            </a:r>
            <a:r>
              <a:rPr lang="hr-HR" sz="2400" b="1" dirty="0" err="1" smtClean="0"/>
              <a:t>ŠK.GOD</a:t>
            </a:r>
            <a:r>
              <a:rPr lang="hr-HR" sz="2400" b="1" dirty="0" smtClean="0"/>
              <a:t>. 2012. – 2013.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hr-HR" dirty="0" smtClean="0"/>
          </a:p>
          <a:p>
            <a:pPr fontAlgn="t"/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82718"/>
              </p:ext>
            </p:extLst>
          </p:nvPr>
        </p:nvGraphicFramePr>
        <p:xfrm>
          <a:off x="467544" y="908720"/>
          <a:ext cx="8208912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88232"/>
                <a:gridCol w="2016224"/>
              </a:tblGrid>
              <a:tr h="797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PREDMET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ŠKOLSKO NATJECANJE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ŽUPANIJSKO NATJECANJE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MENTOR</a:t>
                      </a:r>
                      <a:endParaRPr lang="hr-HR" sz="1600" dirty="0"/>
                    </a:p>
                  </a:txBody>
                  <a:tcPr/>
                </a:tc>
              </a:tr>
              <a:tr h="2676298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HRVATSKI JEZIK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TEA CVITANIĆ,7.A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ANA FUĆAK,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KARLA SOLDATIĆ,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ANASTAZIJA BOŽIĆ,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ERIKA PRENC,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TEA LUCANICH,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EMA UKIĆ,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IVONA BRAJDIĆ,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DINO PRTENJAČA,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MELISA AHMETOVIĆ,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ANJA CONJAR,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NINA BEZIĆ,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RENATA MAVRIĆ, 7.C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IVANA ŠTIMAC,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7.C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KATARINA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VAGAJA,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CHIARA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KOŠUTA, 8.C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ENA ZRINŠĆAK,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8.C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NINA MATULJA,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8.C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ANTONIA SIMČIĆ,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8.C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3. KATARINA VAGAJA, 8.A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8. KARLA SOLDATIĆ, 7.A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17. ANA FUĆAK, 7.A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17. </a:t>
                      </a:r>
                      <a:r>
                        <a:rPr lang="hr-HR" sz="1200" dirty="0" smtClean="0"/>
                        <a:t>ANASTAZIJA</a:t>
                      </a:r>
                      <a:r>
                        <a:rPr lang="hr-HR" sz="1200" baseline="0" dirty="0" smtClean="0"/>
                        <a:t> BOŽIĆ, </a:t>
                      </a:r>
                      <a:r>
                        <a:rPr lang="hr-HR" sz="1200" baseline="0" dirty="0" smtClean="0"/>
                        <a:t>7.A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 NINA MATULJA, 8.C</a:t>
                      </a:r>
                      <a:endParaRPr lang="hr-HR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 </a:t>
                      </a:r>
                    </a:p>
                    <a:p>
                      <a:r>
                        <a:rPr lang="hr-HR" sz="1200" dirty="0" smtClean="0"/>
                        <a:t>  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JASNA MIŠKULIN NEMETH </a:t>
                      </a:r>
                    </a:p>
                    <a:p>
                      <a:r>
                        <a:rPr lang="hr-HR" sz="1200" dirty="0" smtClean="0"/>
                        <a:t>( 8.A )</a:t>
                      </a:r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SILVIJA POLAK MANCE </a:t>
                      </a:r>
                    </a:p>
                    <a:p>
                      <a:r>
                        <a:rPr lang="hr-HR" sz="1200" dirty="0" smtClean="0"/>
                        <a:t>( 7.C,8.C )</a:t>
                      </a:r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LOVORKA BENVIN ( 7.AB )</a:t>
                      </a:r>
                    </a:p>
                    <a:p>
                      <a:endParaRPr lang="hr-HR" sz="1200" dirty="0" smtClean="0"/>
                    </a:p>
                  </a:txBody>
                  <a:tcPr/>
                </a:tc>
              </a:tr>
              <a:tr h="2862688">
                <a:tc>
                  <a:txBody>
                    <a:bodyPr/>
                    <a:lstStyle/>
                    <a:p>
                      <a:endParaRPr lang="hr-HR" sz="1600" dirty="0" smtClean="0"/>
                    </a:p>
                    <a:p>
                      <a:r>
                        <a:rPr lang="hr-HR" sz="1600" dirty="0" smtClean="0"/>
                        <a:t>BIOLOGIJA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ANA FUĆAK,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ANASTAZIJA BOŽIĆ,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KARLA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SOLDATIĆ,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NIKOLA MASLIĆ,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TEA CVITANIĆ, 7.A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EMA UKIĆ,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IVONA BRAJDIĆ,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ANJA CONJAR,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TEA LUCANICH,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NINA BEZIĆ, 7.B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IVANA ŠTIMAC, 7.C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RENATA MAVRIĆ, 7.C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VITO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TUHTAN,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8.A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MARLENE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MOSCHELLA, 8.A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IVAN KOŠTA, 8.A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IGOR MARTINČIĆ, 8.B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LUKENDA, 8.B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NINA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MATULJA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8.C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CHRISTIAN JOSIPOVIĆ,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8.C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1. RENATA MAVRIĆ,</a:t>
                      </a:r>
                      <a:r>
                        <a:rPr lang="hr-HR" sz="1200" baseline="0" dirty="0" smtClean="0"/>
                        <a:t> 7.C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4. EMA UKIĆ, 7.B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4. KARLA SOLDATIĆ, 7.A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7. IVONA BRAJDIĆ, 7.B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10. IVANA ŠTIMAC, 7.C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13. ANASTAZIJA BOŽIĆ, 7.A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 smtClean="0"/>
                        <a:t>16. ANJA CONJAR, 7.B</a:t>
                      </a:r>
                      <a:endParaRPr lang="hr-H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  <a:p>
                      <a:r>
                        <a:rPr lang="hr-HR" sz="1200" dirty="0" smtClean="0"/>
                        <a:t>GORDANA BEGIĆ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1493</Words>
  <Application>Microsoft Office PowerPoint</Application>
  <PresentationFormat>Prikaz na zaslonu (4:3)</PresentationFormat>
  <Paragraphs>538</Paragraphs>
  <Slides>14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Bogatstvo</vt:lpstr>
      <vt:lpstr>1_Bogatstvo</vt:lpstr>
      <vt:lpstr>3_Bogatstvo</vt:lpstr>
      <vt:lpstr>5_Bogatstvo</vt:lpstr>
      <vt:lpstr>Office tema</vt:lpstr>
      <vt:lpstr>6_Bogatstvo</vt:lpstr>
      <vt:lpstr>Document</vt:lpstr>
      <vt:lpstr>     OŠ “ Dr. Andrija                   Mohorovičić “ Matulji</vt:lpstr>
      <vt:lpstr>ŠKOLSKA I ŽUPANIJSKA NATJECANJA 2012./2013.</vt:lpstr>
      <vt:lpstr>ŠKOLSKA RAZINA – 2012./2013.</vt:lpstr>
      <vt:lpstr>ŠKOLSKA RAZINA – 2012./2013.</vt:lpstr>
      <vt:lpstr>MEĐUGRADSKA I ŽUPANIJSKA  NATJECANJA ŠK.GOD. 2012. – 2013.</vt:lpstr>
      <vt:lpstr>ŠKOLSKA I ŽUPANIJSKA  NATJECANJA ŠK.GOD. 2012. – 2013.</vt:lpstr>
      <vt:lpstr>ŠKOLSKA I ŽUPANIJSKA  NATJECANJA ŠK.GOD. 2012. – 2013.</vt:lpstr>
      <vt:lpstr>ŠKOLSKA I ŽUPANIJSKA  NATJECANJA ŠK.GOD. 2012. – 2013.</vt:lpstr>
      <vt:lpstr>ŠKOLSKA I ŽUPANIJSKA  NATJECANJA ŠK.GOD. 2012. – 2013.</vt:lpstr>
      <vt:lpstr>ŠKOLSKA I ŽUPANIJSKA  NATJECANJA ŠK.GOD. 2012. – 2013.</vt:lpstr>
      <vt:lpstr>  ŠKOLSKA I ŽUPANIJSKA  NATJECANJA ŠK.GOD. 2012. – 2013.</vt:lpstr>
      <vt:lpstr> ŠKOLSKA I ŽUPANIJSKA  NATJECANJA ŠK.GOD. 2012. – 2013.</vt:lpstr>
      <vt:lpstr> MEĐUGRADSKA I ŽUPANIJSKA  NATJECANJA ŠK.GOD. 2012. – 2013.</vt:lpstr>
      <vt:lpstr>MEĐUGRADSKA I ŽUPANIJSKA  NATJECANJA ŠK.GOD. 2012. – 2013.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ŠKOLSKA I ŽUPANIJSKA NATJECANJA 2011./2012.</dc:title>
  <dc:creator>Astrid</dc:creator>
  <cp:lastModifiedBy>Admin Skole</cp:lastModifiedBy>
  <cp:revision>60</cp:revision>
  <cp:lastPrinted>2013-04-08T15:24:31Z</cp:lastPrinted>
  <dcterms:created xsi:type="dcterms:W3CDTF">2012-03-08T14:20:36Z</dcterms:created>
  <dcterms:modified xsi:type="dcterms:W3CDTF">2013-04-29T09:26:07Z</dcterms:modified>
</cp:coreProperties>
</file>